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334" r:id="rId24"/>
    <p:sldId id="316" r:id="rId25"/>
    <p:sldId id="285" r:id="rId26"/>
    <p:sldId id="286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iwan\Dropbox\Purdue2_Hit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tan\Google%20Drive\Sigmetrics2015\pr_purdue2_results_nofil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tan\Google%20Drive\Sigmetrics2015\Purdue2_None_nofil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tan\Google%20Drive\Sigmetrics2015\pie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1224181305553"/>
          <c:y val="0.15549977799045095"/>
          <c:w val="0.84100509858106942"/>
          <c:h val="0.73832614529507801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'Top1000'!$G$1</c:f>
              <c:strCache>
                <c:ptCount val="1"/>
                <c:pt idx="0">
                  <c:v>At least two servers (or origin)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'Top1000'!$G$2:$G$41</c:f>
              <c:numCache>
                <c:formatCode>General</c:formatCode>
                <c:ptCount val="40"/>
                <c:pt idx="0">
                  <c:v>0.69930069930100003</c:v>
                </c:pt>
                <c:pt idx="1">
                  <c:v>9.7560975609800007</c:v>
                </c:pt>
                <c:pt idx="2">
                  <c:v>11.2244897959</c:v>
                </c:pt>
                <c:pt idx="3">
                  <c:v>33.333333333299997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8.21917808219</c:v>
                </c:pt>
                <c:pt idx="8">
                  <c:v>8.9947089947100007</c:v>
                </c:pt>
                <c:pt idx="9">
                  <c:v>15.1515151515</c:v>
                </c:pt>
                <c:pt idx="10">
                  <c:v>15.3846153846</c:v>
                </c:pt>
                <c:pt idx="11">
                  <c:v>4.5161290322600003</c:v>
                </c:pt>
                <c:pt idx="12">
                  <c:v>1.72413793103</c:v>
                </c:pt>
                <c:pt idx="13">
                  <c:v>1.0416666666700001</c:v>
                </c:pt>
                <c:pt idx="14">
                  <c:v>1.7647058823499999</c:v>
                </c:pt>
                <c:pt idx="15">
                  <c:v>0</c:v>
                </c:pt>
                <c:pt idx="16">
                  <c:v>24.444444444399998</c:v>
                </c:pt>
                <c:pt idx="17">
                  <c:v>7.2916666666700003</c:v>
                </c:pt>
                <c:pt idx="18">
                  <c:v>0</c:v>
                </c:pt>
                <c:pt idx="19">
                  <c:v>14.4927536232</c:v>
                </c:pt>
                <c:pt idx="20">
                  <c:v>7.0422535211300001</c:v>
                </c:pt>
                <c:pt idx="21">
                  <c:v>2.7027027026999999</c:v>
                </c:pt>
                <c:pt idx="22">
                  <c:v>2.6785714285700002</c:v>
                </c:pt>
                <c:pt idx="23">
                  <c:v>0</c:v>
                </c:pt>
                <c:pt idx="24">
                  <c:v>0</c:v>
                </c:pt>
                <c:pt idx="25">
                  <c:v>6.25</c:v>
                </c:pt>
                <c:pt idx="26">
                  <c:v>35</c:v>
                </c:pt>
                <c:pt idx="27">
                  <c:v>18.181818181800001</c:v>
                </c:pt>
                <c:pt idx="28">
                  <c:v>4.6875</c:v>
                </c:pt>
                <c:pt idx="29">
                  <c:v>18.181818181800001</c:v>
                </c:pt>
                <c:pt idx="30">
                  <c:v>14.285714285699999</c:v>
                </c:pt>
                <c:pt idx="31">
                  <c:v>9.5238095238099998</c:v>
                </c:pt>
                <c:pt idx="32">
                  <c:v>1.8018018017999999</c:v>
                </c:pt>
                <c:pt idx="33">
                  <c:v>2.5641025641000001</c:v>
                </c:pt>
                <c:pt idx="34">
                  <c:v>3.3333333333300001</c:v>
                </c:pt>
                <c:pt idx="35">
                  <c:v>18.435754189899999</c:v>
                </c:pt>
                <c:pt idx="36">
                  <c:v>15.625</c:v>
                </c:pt>
                <c:pt idx="37">
                  <c:v>60</c:v>
                </c:pt>
                <c:pt idx="38">
                  <c:v>5.7971014492800004</c:v>
                </c:pt>
                <c:pt idx="39">
                  <c:v>6.0606060606099996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6-4F42-8CF1-894A0B07EF0B}"/>
            </c:ext>
          </c:extLst>
        </c:ser>
        <c:ser>
          <c:idx val="2"/>
          <c:order val="1"/>
          <c:tx>
            <c:strRef>
              <c:f>'Top1000'!$F$1</c:f>
              <c:strCache>
                <c:ptCount val="1"/>
                <c:pt idx="0">
                  <c:v>Second server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'Top1000'!$F$2:$F$41</c:f>
              <c:numCache>
                <c:formatCode>General</c:formatCode>
                <c:ptCount val="40"/>
                <c:pt idx="0">
                  <c:v>0</c:v>
                </c:pt>
                <c:pt idx="1">
                  <c:v>4.8780487804900003</c:v>
                </c:pt>
                <c:pt idx="2">
                  <c:v>12.244897959199999</c:v>
                </c:pt>
                <c:pt idx="3">
                  <c:v>0</c:v>
                </c:pt>
                <c:pt idx="4">
                  <c:v>2.4193548387099999</c:v>
                </c:pt>
                <c:pt idx="5">
                  <c:v>0</c:v>
                </c:pt>
                <c:pt idx="6">
                  <c:v>0</c:v>
                </c:pt>
                <c:pt idx="7">
                  <c:v>2.7397260274000002</c:v>
                </c:pt>
                <c:pt idx="8">
                  <c:v>0.52910052910100003</c:v>
                </c:pt>
                <c:pt idx="9">
                  <c:v>1.0101010101000001</c:v>
                </c:pt>
                <c:pt idx="10">
                  <c:v>0</c:v>
                </c:pt>
                <c:pt idx="11">
                  <c:v>0.860215053763</c:v>
                </c:pt>
                <c:pt idx="12">
                  <c:v>1.72413793103</c:v>
                </c:pt>
                <c:pt idx="13">
                  <c:v>0</c:v>
                </c:pt>
                <c:pt idx="14">
                  <c:v>3.5294117647099998</c:v>
                </c:pt>
                <c:pt idx="15">
                  <c:v>0</c:v>
                </c:pt>
                <c:pt idx="16">
                  <c:v>0</c:v>
                </c:pt>
                <c:pt idx="17">
                  <c:v>4.1666666666700003</c:v>
                </c:pt>
                <c:pt idx="18">
                  <c:v>3.2967032967000001</c:v>
                </c:pt>
                <c:pt idx="19">
                  <c:v>0</c:v>
                </c:pt>
                <c:pt idx="20">
                  <c:v>4.2253521126800004</c:v>
                </c:pt>
                <c:pt idx="21">
                  <c:v>5.4054054054099998</c:v>
                </c:pt>
                <c:pt idx="22">
                  <c:v>4.4642857142899999</c:v>
                </c:pt>
                <c:pt idx="23">
                  <c:v>3.0303030302999998</c:v>
                </c:pt>
                <c:pt idx="24">
                  <c:v>0</c:v>
                </c:pt>
                <c:pt idx="25">
                  <c:v>1.0416666666700001</c:v>
                </c:pt>
                <c:pt idx="26">
                  <c:v>0</c:v>
                </c:pt>
                <c:pt idx="27">
                  <c:v>4.5454545454500002</c:v>
                </c:pt>
                <c:pt idx="28">
                  <c:v>1.5625</c:v>
                </c:pt>
                <c:pt idx="29">
                  <c:v>45.4545454545</c:v>
                </c:pt>
                <c:pt idx="30">
                  <c:v>8.1632653061199996</c:v>
                </c:pt>
                <c:pt idx="31">
                  <c:v>90.476190476200003</c:v>
                </c:pt>
                <c:pt idx="32">
                  <c:v>0</c:v>
                </c:pt>
                <c:pt idx="33">
                  <c:v>15.3846153846</c:v>
                </c:pt>
                <c:pt idx="34">
                  <c:v>3.3333333333300001</c:v>
                </c:pt>
                <c:pt idx="35">
                  <c:v>16.201117318400001</c:v>
                </c:pt>
                <c:pt idx="36">
                  <c:v>0</c:v>
                </c:pt>
                <c:pt idx="37">
                  <c:v>20</c:v>
                </c:pt>
                <c:pt idx="38">
                  <c:v>4.3478260869599996</c:v>
                </c:pt>
                <c:pt idx="39">
                  <c:v>27.272727272699999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76-4F42-8CF1-894A0B07EF0B}"/>
            </c:ext>
          </c:extLst>
        </c:ser>
        <c:ser>
          <c:idx val="1"/>
          <c:order val="2"/>
          <c:tx>
            <c:strRef>
              <c:f>'Top1000'!$E$1</c:f>
              <c:strCache>
                <c:ptCount val="1"/>
                <c:pt idx="0">
                  <c:v>First server (disk)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'Top1000'!$E$2:$E$41</c:f>
              <c:numCache>
                <c:formatCode>General</c:formatCode>
                <c:ptCount val="40"/>
                <c:pt idx="0">
                  <c:v>6.9930069930099998</c:v>
                </c:pt>
                <c:pt idx="1">
                  <c:v>19.512195122000001</c:v>
                </c:pt>
                <c:pt idx="2">
                  <c:v>5.1020408163299997</c:v>
                </c:pt>
                <c:pt idx="3">
                  <c:v>16.666666666699999</c:v>
                </c:pt>
                <c:pt idx="4">
                  <c:v>1.61290322581</c:v>
                </c:pt>
                <c:pt idx="5">
                  <c:v>14.4736842105</c:v>
                </c:pt>
                <c:pt idx="6">
                  <c:v>26.315789473700001</c:v>
                </c:pt>
                <c:pt idx="7">
                  <c:v>80.821917808199998</c:v>
                </c:pt>
                <c:pt idx="8">
                  <c:v>6.3492063492100002</c:v>
                </c:pt>
                <c:pt idx="9">
                  <c:v>8.0808080808099998</c:v>
                </c:pt>
                <c:pt idx="10">
                  <c:v>38.461538461499998</c:v>
                </c:pt>
                <c:pt idx="11">
                  <c:v>6.2365591397799998</c:v>
                </c:pt>
                <c:pt idx="12">
                  <c:v>5.1724137930999996</c:v>
                </c:pt>
                <c:pt idx="13">
                  <c:v>9.8958333333299997</c:v>
                </c:pt>
                <c:pt idx="14">
                  <c:v>27.058823529400001</c:v>
                </c:pt>
                <c:pt idx="15">
                  <c:v>7.6271186440700003</c:v>
                </c:pt>
                <c:pt idx="16">
                  <c:v>4.4444444444400002</c:v>
                </c:pt>
                <c:pt idx="17">
                  <c:v>28.125</c:v>
                </c:pt>
                <c:pt idx="18">
                  <c:v>12.087912087899999</c:v>
                </c:pt>
                <c:pt idx="19">
                  <c:v>5.7971014492800004</c:v>
                </c:pt>
                <c:pt idx="20">
                  <c:v>14.0845070423</c:v>
                </c:pt>
                <c:pt idx="21">
                  <c:v>62.162162162199998</c:v>
                </c:pt>
                <c:pt idx="22">
                  <c:v>24.107142857100001</c:v>
                </c:pt>
                <c:pt idx="23">
                  <c:v>6.0606060606099996</c:v>
                </c:pt>
                <c:pt idx="24">
                  <c:v>6.25</c:v>
                </c:pt>
                <c:pt idx="25">
                  <c:v>58.333333333299997</c:v>
                </c:pt>
                <c:pt idx="26">
                  <c:v>35</c:v>
                </c:pt>
                <c:pt idx="27">
                  <c:v>4.5454545454500002</c:v>
                </c:pt>
                <c:pt idx="28">
                  <c:v>56.25</c:v>
                </c:pt>
                <c:pt idx="29">
                  <c:v>12.121212121199999</c:v>
                </c:pt>
                <c:pt idx="30">
                  <c:v>38.775510204100001</c:v>
                </c:pt>
                <c:pt idx="31">
                  <c:v>0</c:v>
                </c:pt>
                <c:pt idx="32">
                  <c:v>14.414414414399999</c:v>
                </c:pt>
                <c:pt idx="33">
                  <c:v>17.948717948700001</c:v>
                </c:pt>
                <c:pt idx="34">
                  <c:v>23.333333333300001</c:v>
                </c:pt>
                <c:pt idx="35">
                  <c:v>5.0279329608900003</c:v>
                </c:pt>
                <c:pt idx="36">
                  <c:v>25</c:v>
                </c:pt>
                <c:pt idx="37">
                  <c:v>0</c:v>
                </c:pt>
                <c:pt idx="38">
                  <c:v>59.420289855100002</c:v>
                </c:pt>
                <c:pt idx="39">
                  <c:v>21.212121212100001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76-4F42-8CF1-894A0B07EF0B}"/>
            </c:ext>
          </c:extLst>
        </c:ser>
        <c:ser>
          <c:idx val="0"/>
          <c:order val="3"/>
          <c:tx>
            <c:strRef>
              <c:f>'Top1000'!$D$1</c:f>
              <c:strCache>
                <c:ptCount val="1"/>
                <c:pt idx="0">
                  <c:v>Mem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'Top1000'!$D$2:$D$41</c:f>
              <c:numCache>
                <c:formatCode>General</c:formatCode>
                <c:ptCount val="40"/>
                <c:pt idx="0">
                  <c:v>92.307692307699995</c:v>
                </c:pt>
                <c:pt idx="1">
                  <c:v>65.853658536599994</c:v>
                </c:pt>
                <c:pt idx="2">
                  <c:v>71.428571428599994</c:v>
                </c:pt>
                <c:pt idx="3">
                  <c:v>50</c:v>
                </c:pt>
                <c:pt idx="4">
                  <c:v>95.967741935500001</c:v>
                </c:pt>
                <c:pt idx="5">
                  <c:v>60.526315789500003</c:v>
                </c:pt>
                <c:pt idx="6">
                  <c:v>73.684210526300006</c:v>
                </c:pt>
                <c:pt idx="7">
                  <c:v>8.21917808219</c:v>
                </c:pt>
                <c:pt idx="8">
                  <c:v>84.126984127</c:v>
                </c:pt>
                <c:pt idx="9">
                  <c:v>75.757575757599994</c:v>
                </c:pt>
                <c:pt idx="10">
                  <c:v>46.153846153800004</c:v>
                </c:pt>
                <c:pt idx="11">
                  <c:v>88.387096774200003</c:v>
                </c:pt>
                <c:pt idx="12">
                  <c:v>91.379310344800004</c:v>
                </c:pt>
                <c:pt idx="13">
                  <c:v>89.0625</c:v>
                </c:pt>
                <c:pt idx="14">
                  <c:v>67.647058823500004</c:v>
                </c:pt>
                <c:pt idx="15">
                  <c:v>92.372881355900006</c:v>
                </c:pt>
                <c:pt idx="16">
                  <c:v>71.111111111100001</c:v>
                </c:pt>
                <c:pt idx="17">
                  <c:v>60.416666666700003</c:v>
                </c:pt>
                <c:pt idx="18">
                  <c:v>84.615384615400004</c:v>
                </c:pt>
                <c:pt idx="19">
                  <c:v>79.710144927499996</c:v>
                </c:pt>
                <c:pt idx="20">
                  <c:v>74.647887323899994</c:v>
                </c:pt>
                <c:pt idx="21">
                  <c:v>29.729729729700001</c:v>
                </c:pt>
                <c:pt idx="22">
                  <c:v>68.75</c:v>
                </c:pt>
                <c:pt idx="23">
                  <c:v>90.909090909100001</c:v>
                </c:pt>
                <c:pt idx="24">
                  <c:v>93.75</c:v>
                </c:pt>
                <c:pt idx="25">
                  <c:v>34.375</c:v>
                </c:pt>
                <c:pt idx="26">
                  <c:v>30</c:v>
                </c:pt>
                <c:pt idx="27">
                  <c:v>72.727272727300004</c:v>
                </c:pt>
                <c:pt idx="28">
                  <c:v>37.5</c:v>
                </c:pt>
                <c:pt idx="29">
                  <c:v>24.242424242399998</c:v>
                </c:pt>
                <c:pt idx="30">
                  <c:v>38.775510204100001</c:v>
                </c:pt>
                <c:pt idx="31">
                  <c:v>0</c:v>
                </c:pt>
                <c:pt idx="32">
                  <c:v>83.783783783800004</c:v>
                </c:pt>
                <c:pt idx="33">
                  <c:v>64.102564102599999</c:v>
                </c:pt>
                <c:pt idx="34">
                  <c:v>70</c:v>
                </c:pt>
                <c:pt idx="35">
                  <c:v>60.335195530699998</c:v>
                </c:pt>
                <c:pt idx="36">
                  <c:v>59.375</c:v>
                </c:pt>
                <c:pt idx="37">
                  <c:v>20</c:v>
                </c:pt>
                <c:pt idx="38">
                  <c:v>30.434782608700001</c:v>
                </c:pt>
                <c:pt idx="39">
                  <c:v>45.4545454545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76-4F42-8CF1-894A0B07E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56946592"/>
        <c:axId val="356943328"/>
      </c:barChart>
      <c:catAx>
        <c:axId val="3569465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Alexa Top 1K Web Pages (ordered by rank)</a:t>
                </a:r>
              </a:p>
            </c:rich>
          </c:tx>
          <c:layout>
            <c:manualLayout>
              <c:xMode val="edge"/>
              <c:yMode val="edge"/>
              <c:x val="0.25039956379242612"/>
              <c:y val="0.91597751763779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crossAx val="356943328"/>
        <c:crosses val="autoZero"/>
        <c:auto val="1"/>
        <c:lblAlgn val="ctr"/>
        <c:lblOffset val="100"/>
        <c:noMultiLvlLbl val="0"/>
      </c:catAx>
      <c:valAx>
        <c:axId val="356943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% of cacheable CDN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in </a:t>
                </a:r>
                <a:r>
                  <a:rPr lang="en-US" dirty="0"/>
                  <a:t>page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356946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aseline="0">
          <a:solidFill>
            <a:schemeClr val="tx1"/>
          </a:solidFill>
          <a:latin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6358864658105"/>
          <c:y val="5.8676991855202108E-2"/>
          <c:w val="0.75493254630180873"/>
          <c:h val="0.67490708795929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Plots!$L$8</c:f>
              <c:strCache>
                <c:ptCount val="1"/>
                <c:pt idx="0">
                  <c:v>PR-ONLY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Plots!$M$7:$R$7</c:f>
              <c:strCache>
                <c:ptCount val="3"/>
                <c:pt idx="0">
                  <c:v>&gt; 20 ms</c:v>
                </c:pt>
                <c:pt idx="1">
                  <c:v>&gt; 50 ms</c:v>
                </c:pt>
                <c:pt idx="2">
                  <c:v>&gt; 100 ms</c:v>
                </c:pt>
              </c:strCache>
              <c:extLst/>
            </c:strRef>
          </c:cat>
          <c:val>
            <c:numRef>
              <c:f>Plots!$M$8:$R$8</c:f>
              <c:numCache>
                <c:formatCode>0</c:formatCode>
                <c:ptCount val="3"/>
                <c:pt idx="0">
                  <c:v>25.301204819277107</c:v>
                </c:pt>
                <c:pt idx="1">
                  <c:v>16.867469879518072</c:v>
                </c:pt>
                <c:pt idx="2">
                  <c:v>7.2289156626506017</c:v>
                </c:pt>
              </c:numCache>
              <c:extLst/>
            </c:numRef>
          </c:val>
        </c:ser>
        <c:ser>
          <c:idx val="1"/>
          <c:order val="1"/>
          <c:tx>
            <c:strRef>
              <c:f>Plots!$L$9</c:f>
              <c:strCache>
                <c:ptCount val="1"/>
                <c:pt idx="0">
                  <c:v>PL-ONLY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Plots!$M$7:$R$7</c:f>
              <c:strCache>
                <c:ptCount val="3"/>
                <c:pt idx="0">
                  <c:v>&gt; 20 ms</c:v>
                </c:pt>
                <c:pt idx="1">
                  <c:v>&gt; 50 ms</c:v>
                </c:pt>
                <c:pt idx="2">
                  <c:v>&gt; 100 ms</c:v>
                </c:pt>
              </c:strCache>
              <c:extLst/>
            </c:strRef>
          </c:cat>
          <c:val>
            <c:numRef>
              <c:f>Plots!$M$9:$R$9</c:f>
              <c:numCache>
                <c:formatCode>0</c:formatCode>
                <c:ptCount val="3"/>
                <c:pt idx="0">
                  <c:v>57.831325301204814</c:v>
                </c:pt>
                <c:pt idx="1">
                  <c:v>37.349397590361441</c:v>
                </c:pt>
                <c:pt idx="2">
                  <c:v>13.253012048192772</c:v>
                </c:pt>
              </c:numCache>
              <c:extLst/>
            </c:numRef>
          </c:val>
        </c:ser>
        <c:ser>
          <c:idx val="2"/>
          <c:order val="2"/>
          <c:tx>
            <c:strRef>
              <c:f>Plots!$L$10</c:f>
              <c:strCache>
                <c:ptCount val="1"/>
                <c:pt idx="0">
                  <c:v>PL + PR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Plots!$M$7:$R$7</c:f>
              <c:strCache>
                <c:ptCount val="3"/>
                <c:pt idx="0">
                  <c:v>&gt; 20 ms</c:v>
                </c:pt>
                <c:pt idx="1">
                  <c:v>&gt; 50 ms</c:v>
                </c:pt>
                <c:pt idx="2">
                  <c:v>&gt; 100 ms</c:v>
                </c:pt>
              </c:strCache>
              <c:extLst/>
            </c:strRef>
          </c:cat>
          <c:val>
            <c:numRef>
              <c:f>Plots!$M$10:$R$10</c:f>
              <c:numCache>
                <c:formatCode>0</c:formatCode>
                <c:ptCount val="3"/>
                <c:pt idx="0">
                  <c:v>77.108433734939766</c:v>
                </c:pt>
                <c:pt idx="1">
                  <c:v>62.650602409638559</c:v>
                </c:pt>
                <c:pt idx="2">
                  <c:v>34.939759036144579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935168"/>
        <c:axId val="356947136"/>
      </c:barChart>
      <c:catAx>
        <c:axId val="356935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Reduction in median </a:t>
                </a:r>
                <a:r>
                  <a:rPr lang="en-US" dirty="0" smtClean="0"/>
                  <a:t>latency over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OBS</a:t>
                </a:r>
                <a:endParaRPr lang="en-US" i="1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0000596427502096"/>
              <c:y val="0.84333920409819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47136"/>
        <c:crosses val="autoZero"/>
        <c:auto val="1"/>
        <c:lblAlgn val="ctr"/>
        <c:lblOffset val="100"/>
        <c:noMultiLvlLbl val="0"/>
      </c:catAx>
      <c:valAx>
        <c:axId val="356947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of pages</a:t>
                </a:r>
              </a:p>
            </c:rich>
          </c:tx>
          <c:layout>
            <c:manualLayout>
              <c:xMode val="edge"/>
              <c:yMode val="edge"/>
              <c:x val="1.8665295630463603E-2"/>
              <c:y val="0.2553375118463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31167051359798"/>
          <c:y val="0.10297423287441596"/>
          <c:w val="0.30779448032990459"/>
          <c:h val="0.22509749887022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1196773477716"/>
          <c:y val="6.3986230207870906E-2"/>
          <c:w val="0.81814527595704323"/>
          <c:h val="0.6177749333384516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plots_median!$K$9</c:f>
              <c:strCache>
                <c:ptCount val="1"/>
                <c:pt idx="0">
                  <c:v>OLDep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plots_median!$L$7:$Q$7</c:f>
              <c:strCache>
                <c:ptCount val="4"/>
                <c:pt idx="0">
                  <c:v>&gt; 10 ms</c:v>
                </c:pt>
                <c:pt idx="1">
                  <c:v>&gt; 20 ms</c:v>
                </c:pt>
                <c:pt idx="2">
                  <c:v>&gt; 50 ms</c:v>
                </c:pt>
                <c:pt idx="3">
                  <c:v>&gt; 100 ms</c:v>
                </c:pt>
              </c:strCache>
              <c:extLst/>
            </c:strRef>
          </c:cat>
          <c:val>
            <c:numRef>
              <c:f>plots_median!$L$9:$Q$9</c:f>
              <c:numCache>
                <c:formatCode>0</c:formatCode>
                <c:ptCount val="4"/>
                <c:pt idx="0">
                  <c:v>22.891566265060241</c:v>
                </c:pt>
                <c:pt idx="1">
                  <c:v>15.66265060240964</c:v>
                </c:pt>
                <c:pt idx="2">
                  <c:v>3.6144578313253009</c:v>
                </c:pt>
                <c:pt idx="3">
                  <c:v>1.2048192771084338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947680"/>
        <c:axId val="356935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plots_median!$K$8</c15:sqref>
                        </c15:formulaRef>
                      </c:ext>
                    </c:extLst>
                    <c:strCache>
                      <c:ptCount val="1"/>
                      <c:pt idx="0">
                        <c:v>OLType</c:v>
                      </c:pt>
                    </c:strCache>
                  </c:strRef>
                </c:tx>
                <c:spPr>
                  <a:pattFill prst="wd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plots_median!$L$7:$Q$7</c15:sqref>
                        </c15:formulaRef>
                      </c:ext>
                    </c:extLst>
                    <c:strCache>
                      <c:ptCount val="4"/>
                      <c:pt idx="0">
                        <c:v>&gt; 10 ms</c:v>
                      </c:pt>
                      <c:pt idx="1">
                        <c:v>&gt; 20 ms</c:v>
                      </c:pt>
                      <c:pt idx="2">
                        <c:v>&gt; 50 ms</c:v>
                      </c:pt>
                      <c:pt idx="3">
                        <c:v>&gt; 100 ms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plots_median!$L$8:$Q$8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22.891566265060241</c:v>
                      </c:pt>
                      <c:pt idx="1">
                        <c:v>14.457831325301203</c:v>
                      </c:pt>
                      <c:pt idx="2">
                        <c:v>3.6144578313253009</c:v>
                      </c:pt>
                      <c:pt idx="3">
                        <c:v>1.2048192771084338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5694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Reduction in </a:t>
                </a:r>
                <a:r>
                  <a:rPr lang="en-US" dirty="0" smtClean="0"/>
                  <a:t>median latency over </a:t>
                </a:r>
                <a:r>
                  <a:rPr lang="en-US" i="1" dirty="0">
                    <a:solidFill>
                      <a:srgbClr val="FF0000"/>
                    </a:solidFill>
                  </a:rPr>
                  <a:t>Type</a:t>
                </a:r>
              </a:p>
            </c:rich>
          </c:tx>
          <c:layout>
            <c:manualLayout>
              <c:xMode val="edge"/>
              <c:yMode val="edge"/>
              <c:x val="0.20542966260350376"/>
              <c:y val="0.86077731482197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35712"/>
        <c:crosses val="autoZero"/>
        <c:auto val="1"/>
        <c:lblAlgn val="ctr"/>
        <c:lblOffset val="100"/>
        <c:noMultiLvlLbl val="0"/>
      </c:catAx>
      <c:valAx>
        <c:axId val="356935712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of pages</a:t>
                </a:r>
              </a:p>
            </c:rich>
          </c:tx>
          <c:layout>
            <c:manualLayout>
              <c:xMode val="edge"/>
              <c:yMode val="edge"/>
              <c:x val="1.4699775431296897E-2"/>
              <c:y val="0.20223755129200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476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550370500896418"/>
          <c:y val="3.4220185732028466E-2"/>
          <c:w val="0.30835758433421628"/>
          <c:h val="0.315337991201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1922234293233"/>
          <c:y val="6.5270742792226277E-2"/>
          <c:w val="0.28485606936278346"/>
          <c:h val="0.80630125858529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att!$Q$4</c:f>
              <c:strCache>
                <c:ptCount val="1"/>
                <c:pt idx="0">
                  <c:v>Non-HCJ  BO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att!$N$5:$N$6</c:f>
              <c:strCache>
                <c:ptCount val="1"/>
                <c:pt idx="0">
                  <c:v>www.att.com</c:v>
                </c:pt>
              </c:strCache>
            </c:strRef>
          </c:cat>
          <c:val>
            <c:numRef>
              <c:f>att!$Q$5:$Q$6</c:f>
              <c:numCache>
                <c:formatCode>0</c:formatCode>
                <c:ptCount val="1"/>
                <c:pt idx="0">
                  <c:v>16.346153846153847</c:v>
                </c:pt>
              </c:numCache>
            </c:numRef>
          </c:val>
        </c:ser>
        <c:ser>
          <c:idx val="0"/>
          <c:order val="1"/>
          <c:tx>
            <c:strRef>
              <c:f>att!$P$4</c:f>
              <c:strCache>
                <c:ptCount val="1"/>
                <c:pt idx="0">
                  <c:v>HCJ BO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att!$N$5:$N$6</c:f>
              <c:strCache>
                <c:ptCount val="1"/>
                <c:pt idx="0">
                  <c:v>www.att.com</c:v>
                </c:pt>
              </c:strCache>
            </c:strRef>
          </c:cat>
          <c:val>
            <c:numRef>
              <c:f>att!$P$5:$P$6</c:f>
              <c:numCache>
                <c:formatCode>0</c:formatCode>
                <c:ptCount val="1"/>
                <c:pt idx="0">
                  <c:v>28.846153846153843</c:v>
                </c:pt>
              </c:numCache>
            </c:numRef>
          </c:val>
        </c:ser>
        <c:ser>
          <c:idx val="3"/>
          <c:order val="2"/>
          <c:tx>
            <c:strRef>
              <c:f>att!$O$4</c:f>
              <c:strCache>
                <c:ptCount val="1"/>
                <c:pt idx="0">
                  <c:v>HCJ AO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att!$N$5:$N$6</c:f>
              <c:strCache>
                <c:ptCount val="1"/>
                <c:pt idx="0">
                  <c:v>www.att.com</c:v>
                </c:pt>
              </c:strCache>
            </c:strRef>
          </c:cat>
          <c:val>
            <c:numRef>
              <c:f>att!$O$5:$O$6</c:f>
              <c:numCache>
                <c:formatCode>0</c:formatCode>
                <c:ptCount val="1"/>
                <c:pt idx="0">
                  <c:v>31.73076923076923</c:v>
                </c:pt>
              </c:numCache>
            </c:numRef>
          </c:val>
        </c:ser>
        <c:ser>
          <c:idx val="2"/>
          <c:order val="3"/>
          <c:tx>
            <c:strRef>
              <c:f>att!$R$4</c:f>
              <c:strCache>
                <c:ptCount val="1"/>
                <c:pt idx="0">
                  <c:v>Non-HCJ AO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att!$N$5:$N$6</c:f>
              <c:strCache>
                <c:ptCount val="1"/>
                <c:pt idx="0">
                  <c:v>www.att.com</c:v>
                </c:pt>
              </c:strCache>
            </c:strRef>
          </c:cat>
          <c:val>
            <c:numRef>
              <c:f>att!$R$5:$R$6</c:f>
              <c:numCache>
                <c:formatCode>0</c:formatCode>
                <c:ptCount val="1"/>
                <c:pt idx="0">
                  <c:v>23.076923076923077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948768"/>
        <c:axId val="356937344"/>
      </c:barChart>
      <c:catAx>
        <c:axId val="3569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37344"/>
        <c:crosses val="autoZero"/>
        <c:auto val="1"/>
        <c:lblAlgn val="ctr"/>
        <c:lblOffset val="100"/>
        <c:noMultiLvlLbl val="0"/>
      </c:catAx>
      <c:valAx>
        <c:axId val="35693734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of objects in page</a:t>
                </a:r>
              </a:p>
            </c:rich>
          </c:tx>
          <c:layout>
            <c:manualLayout>
              <c:xMode val="edge"/>
              <c:yMode val="edge"/>
              <c:x val="0.39835481076389068"/>
              <c:y val="0.17588475480831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9487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34929492382896E-5"/>
          <c:y val="0.12876084834474702"/>
          <c:w val="0.39836213513151669"/>
          <c:h val="0.45177562273898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1B82-4A0A-4A7B-9520-088CF556EF8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2D1D8-B78B-42E2-9F04-1CE29B17CB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6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6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4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9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6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9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4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8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8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60BF-44AC-4473-BFD9-241330EED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9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9E69-EB42-495D-9E3B-8D9B34F76D5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0C6B-8790-407C-8175-E710AEB9EE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1.WM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6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WMF"/><Relationship Id="rId5" Type="http://schemas.openxmlformats.org/officeDocument/2006/relationships/image" Target="../media/image26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2.WMF"/><Relationship Id="rId5" Type="http://schemas.openxmlformats.org/officeDocument/2006/relationships/hyperlink" Target="http://www.mercurynews.com/" TargetMode="Externa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chart" Target="../charts/chart2.xml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2.WMF"/><Relationship Id="rId5" Type="http://schemas.openxmlformats.org/officeDocument/2006/relationships/image" Target="../media/image42.WMF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2.WMF"/><Relationship Id="rId5" Type="http://schemas.openxmlformats.org/officeDocument/2006/relationships/image" Target="../media/image42.WMF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42.WMF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tags" Target="../tags/tag7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6.gif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42.WM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obile-illustration.com/material/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54" y="2170769"/>
            <a:ext cx="3771046" cy="2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66" y="569963"/>
            <a:ext cx="10448542" cy="1740624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</a:rPr>
              <a:t>Reducing Latency Through Page-aware Management of Web Objects by Content Delivery Networks</a:t>
            </a:r>
            <a:r>
              <a:rPr lang="en-US" sz="3600" b="1" i="1" dirty="0" smtClean="0">
                <a:solidFill>
                  <a:srgbClr val="FF0000"/>
                </a:solidFill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65" y="2578877"/>
            <a:ext cx="7987225" cy="2113451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Shankar Narayanan</a:t>
            </a:r>
            <a:r>
              <a:rPr lang="en-US" sz="2800" baseline="30000" dirty="0" smtClean="0"/>
              <a:t>§</a:t>
            </a:r>
            <a:r>
              <a:rPr lang="en-US" sz="2800" dirty="0" smtClean="0"/>
              <a:t>, Yun Seong Nam</a:t>
            </a:r>
            <a:r>
              <a:rPr lang="en-US" sz="2800" baseline="30000" dirty="0" smtClean="0"/>
              <a:t>§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Ashiwan Sivakumar</a:t>
            </a:r>
            <a:r>
              <a:rPr lang="en-US" sz="2800" baseline="30000" dirty="0" smtClean="0"/>
              <a:t>§</a:t>
            </a:r>
            <a:r>
              <a:rPr lang="en-US" sz="2800" dirty="0" smtClean="0"/>
              <a:t>, Balakrishnan Chandrasekaran†, </a:t>
            </a:r>
          </a:p>
          <a:p>
            <a:r>
              <a:rPr lang="en-US" sz="2800" dirty="0" smtClean="0"/>
              <a:t>Sanjay Rao</a:t>
            </a:r>
            <a:r>
              <a:rPr lang="en-US" sz="2800" baseline="30000" dirty="0"/>
              <a:t>§</a:t>
            </a:r>
            <a:r>
              <a:rPr lang="en-US" sz="2800" dirty="0" smtClean="0"/>
              <a:t>, Bruce </a:t>
            </a:r>
            <a:r>
              <a:rPr lang="en-US" sz="2800" dirty="0"/>
              <a:t>Maggs</a:t>
            </a:r>
            <a:r>
              <a:rPr lang="en-US" sz="2800" dirty="0" smtClean="0"/>
              <a:t>†‡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98" y="4810500"/>
            <a:ext cx="1923841" cy="6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freelogovectors.net/wp-content/uploads/2014/01/Duke_University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53" y="5655174"/>
            <a:ext cx="1362227" cy="6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348" y="466038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/>
              <a:t>§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64348" y="555016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†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8039" y="563344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‡</a:t>
            </a:r>
          </a:p>
        </p:txBody>
      </p:sp>
      <p:pic>
        <p:nvPicPr>
          <p:cNvPr id="1026" name="Picture 2" descr="https://upload.wikimedia.org/wikipedia/commons/thumb/1/15/Akamai_Technologies,_Inc._Logo.png/200px-Akamai_Technologies,_Inc.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35" y="5556874"/>
            <a:ext cx="1757088" cy="7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3257" y="4901277"/>
            <a:ext cx="668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ACM SIGMETRICS/IFIP Performance 2016</a:t>
            </a:r>
          </a:p>
        </p:txBody>
      </p:sp>
    </p:spTree>
    <p:extLst>
      <p:ext uri="{BB962C8B-B14F-4D97-AF65-F5344CB8AC3E}">
        <p14:creationId xmlns:p14="http://schemas.microsoft.com/office/powerpoint/2010/main" val="33638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68454"/>
              </p:ext>
            </p:extLst>
          </p:nvPr>
        </p:nvGraphicFramePr>
        <p:xfrm>
          <a:off x="919115" y="1825874"/>
          <a:ext cx="6845263" cy="419165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35883"/>
                <a:gridCol w="3909380"/>
              </a:tblGrid>
              <a:tr h="107471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CDN</a:t>
                      </a:r>
                      <a:r>
                        <a:rPr lang="en-US" sz="2800" baseline="0" dirty="0" smtClean="0"/>
                        <a:t> tier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 To First Byte</a:t>
                      </a:r>
                    </a:p>
                    <a:p>
                      <a:r>
                        <a:rPr lang="en-US" sz="2400" dirty="0" smtClean="0"/>
                        <a:t>(median</a:t>
                      </a:r>
                      <a:r>
                        <a:rPr lang="en-US" sz="2400" baseline="0" dirty="0" smtClean="0"/>
                        <a:t> across all objects)</a:t>
                      </a:r>
                      <a:endParaRPr lang="en-US" sz="2400" dirty="0"/>
                    </a:p>
                  </a:txBody>
                  <a:tcPr/>
                </a:tc>
              </a:tr>
              <a:tr h="677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server MEM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 smtClean="0"/>
                    </a:p>
                  </a:txBody>
                  <a:tcPr/>
                </a:tc>
              </a:tr>
              <a:tr h="61473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baseline="0" dirty="0" smtClean="0"/>
                        <a:t> server Disk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 smtClean="0"/>
                    </a:p>
                  </a:txBody>
                  <a:tcPr/>
                </a:tc>
              </a:tr>
              <a:tr h="7318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r>
                        <a:rPr lang="en-US" sz="2800" baseline="30000" dirty="0" smtClean="0"/>
                        <a:t>nd</a:t>
                      </a:r>
                      <a:r>
                        <a:rPr lang="en-US" sz="2800" dirty="0" smtClean="0"/>
                        <a:t> server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29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/>
                    </a:p>
                  </a:txBody>
                  <a:tcPr/>
                </a:tc>
              </a:tr>
              <a:tr h="10926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Beyond</a:t>
                      </a:r>
                      <a:r>
                        <a:rPr lang="en-US" sz="2800" baseline="0" dirty="0" smtClean="0"/>
                        <a:t> 2</a:t>
                      </a:r>
                      <a:r>
                        <a:rPr lang="en-US" sz="2800" baseline="30000" dirty="0" smtClean="0"/>
                        <a:t>nd</a:t>
                      </a:r>
                      <a:r>
                        <a:rPr lang="en-US" sz="2800" baseline="0" dirty="0" smtClean="0"/>
                        <a:t> server/origin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52" y="225297"/>
            <a:ext cx="10515600" cy="1325563"/>
          </a:xfrm>
        </p:spPr>
        <p:txBody>
          <a:bodyPr/>
          <a:lstStyle/>
          <a:p>
            <a:r>
              <a:rPr lang="en-US" dirty="0" smtClean="0"/>
              <a:t>Observation 2: CDN tiers have </a:t>
            </a:r>
            <a:r>
              <a:rPr lang="en-US" i="1" dirty="0" smtClean="0">
                <a:solidFill>
                  <a:srgbClr val="FF0000"/>
                </a:solidFill>
              </a:rPr>
              <a:t>very</a:t>
            </a:r>
            <a:r>
              <a:rPr lang="en-US" dirty="0" smtClean="0"/>
              <a:t> different latencies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" y="225297"/>
            <a:ext cx="897650" cy="125180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117305" y="2586612"/>
            <a:ext cx="4074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Almost </a:t>
            </a:r>
            <a:r>
              <a:rPr lang="en-US" sz="4000" i="1" dirty="0" smtClean="0">
                <a:solidFill>
                  <a:srgbClr val="FF0000"/>
                </a:solidFill>
              </a:rPr>
              <a:t>3X slower </a:t>
            </a:r>
            <a:r>
              <a:rPr lang="en-US" sz="2800" dirty="0" smtClean="0"/>
              <a:t>than the previous tier 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30157" y="6107880"/>
            <a:ext cx="476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bserved from a campus location with real users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5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5"/>
    </mc:Choice>
    <mc:Fallback xmlns="">
      <p:transition spd="slow" advTm="1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96" y="1729510"/>
            <a:ext cx="5894303" cy="439935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729510"/>
            <a:ext cx="6295518" cy="4316927"/>
          </a:xfrm>
          <a:prstGeom prst="rect">
            <a:avLst/>
          </a:prstGeom>
        </p:spPr>
      </p:pic>
      <p:pic>
        <p:nvPicPr>
          <p:cNvPr id="3074" name="Picture 2" descr="https://www.drupal.org/files/styles/grid-8/public/weathercom_0.png?itok=ERTuwsb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82" y="2194669"/>
            <a:ext cx="3864981" cy="27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36" y="365125"/>
            <a:ext cx="10006263" cy="1325563"/>
          </a:xfrm>
        </p:spPr>
        <p:txBody>
          <a:bodyPr/>
          <a:lstStyle/>
          <a:p>
            <a:r>
              <a:rPr lang="en-US" dirty="0" smtClean="0"/>
              <a:t>Observation 3: Delays in few objects can disproportionately impact page latency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2874" y="4250454"/>
            <a:ext cx="478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do better if we prioritize page-critical objects to faster CDN tiers !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56" y="4312521"/>
            <a:ext cx="1056813" cy="125180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295518" y="3070024"/>
            <a:ext cx="5659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</a:rPr>
              <a:t>wo critical JS missed in CDN, increased page-load latency  by 20%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" y="225297"/>
            <a:ext cx="897650" cy="125180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913348" y="5491407"/>
            <a:ext cx="4952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Objects high in dependency graph, served from farther tiers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2777" y="1756962"/>
            <a:ext cx="251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www.weather.com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982133" y="4639733"/>
            <a:ext cx="3454400" cy="1083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2133" y="5856817"/>
            <a:ext cx="404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Snapshot of waterfall diagram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50667" y="2107308"/>
            <a:ext cx="551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horizontal bar corresponds to download of an object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0"/>
    </mc:Choice>
    <mc:Fallback xmlns="">
      <p:transition spd="slow" advTm="6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0" grpId="0"/>
      <p:bldP spid="10" grpId="1"/>
      <p:bldP spid="11" grpId="0"/>
      <p:bldP spid="12" grpId="0" animBg="1"/>
      <p:bldP spid="12" grpId="1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mages.clipartpanda.com/sort-clipart-canstock1535102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52"/>
            <a:ext cx="1702233" cy="14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008" y="397098"/>
            <a:ext cx="10288446" cy="1056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Explore a family of priority-based placement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2952" y="4146442"/>
            <a:ext cx="253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Type</a:t>
            </a:r>
          </a:p>
          <a:p>
            <a:r>
              <a:rPr lang="en-US" sz="2400" dirty="0" smtClean="0"/>
              <a:t>HTML, CSS, JS &gt; others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8984" y="2688946"/>
            <a:ext cx="2183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OL Type </a:t>
            </a:r>
          </a:p>
          <a:p>
            <a:r>
              <a:rPr lang="en-US" sz="2400" dirty="0" smtClean="0"/>
              <a:t>Before OL &gt; after OL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8984" y="1161493"/>
            <a:ext cx="2577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OL Dep </a:t>
            </a:r>
          </a:p>
          <a:p>
            <a:r>
              <a:rPr lang="en-US" sz="2400" dirty="0" smtClean="0"/>
              <a:t>depth in dependency graph 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8202952" y="5677099"/>
            <a:ext cx="243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OBS</a:t>
            </a:r>
            <a:r>
              <a:rPr lang="en-US" sz="2400" b="1" i="1" dirty="0" err="1" smtClean="0"/>
              <a:t>erved</a:t>
            </a:r>
            <a:r>
              <a:rPr lang="en-US" sz="2400" b="1" i="1" dirty="0" smtClean="0"/>
              <a:t>  </a:t>
            </a:r>
          </a:p>
          <a:p>
            <a:r>
              <a:rPr lang="en-US" sz="2400" i="1" dirty="0" smtClean="0"/>
              <a:t>in real-world</a:t>
            </a:r>
            <a:endParaRPr lang="en-US" sz="3200" i="1" dirty="0" smtClean="0"/>
          </a:p>
        </p:txBody>
      </p:sp>
      <p:grpSp>
        <p:nvGrpSpPr>
          <p:cNvPr id="37" name="Group 36"/>
          <p:cNvGrpSpPr/>
          <p:nvPr/>
        </p:nvGrpSpPr>
        <p:grpSpPr>
          <a:xfrm rot="16200000">
            <a:off x="8661455" y="2936798"/>
            <a:ext cx="4966834" cy="1516498"/>
            <a:chOff x="2150378" y="2026705"/>
            <a:chExt cx="7713419" cy="1516498"/>
          </a:xfrm>
        </p:grpSpPr>
        <p:sp>
          <p:nvSpPr>
            <p:cNvPr id="5" name="Striped Right Arrow 4"/>
            <p:cNvSpPr/>
            <p:nvPr/>
          </p:nvSpPr>
          <p:spPr>
            <a:xfrm>
              <a:off x="2150378" y="2026705"/>
              <a:ext cx="7713419" cy="1110611"/>
            </a:xfrm>
            <a:prstGeom prst="stripedRightArrow">
              <a:avLst/>
            </a:prstGeom>
            <a:gradFill flip="none" rotWithShape="1">
              <a:gsLst>
                <a:gs pos="25000">
                  <a:srgbClr val="F3A874"/>
                </a:gs>
                <a:gs pos="0">
                  <a:schemeClr val="accent2">
                    <a:lumMod val="40000"/>
                    <a:lumOff val="60000"/>
                  </a:schemeClr>
                </a:gs>
                <a:gs pos="52000">
                  <a:schemeClr val="accent2">
                    <a:lumMod val="95000"/>
                    <a:lumOff val="5000"/>
                  </a:schemeClr>
                </a:gs>
                <a:gs pos="83000">
                  <a:schemeClr val="accent2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75778" y="2230400"/>
              <a:ext cx="605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Placement schemes </a:t>
              </a:r>
              <a:endParaRPr lang="en-US" sz="36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63996" y="2896872"/>
              <a:ext cx="168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complex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74140" y="2808424"/>
              <a:ext cx="1705839" cy="64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Less complex</a:t>
              </a:r>
              <a:endParaRPr lang="en-US" dirty="0"/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2235767" y="5120647"/>
            <a:ext cx="4487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Baseline: No prioritization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241634" y="5098845"/>
            <a:ext cx="460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Coarse grained: </a:t>
            </a:r>
          </a:p>
          <a:p>
            <a:r>
              <a:rPr lang="en-US" sz="3200" i="1" dirty="0" smtClean="0"/>
              <a:t>Prioritize based on </a:t>
            </a:r>
            <a:r>
              <a:rPr lang="en-US" sz="3200" i="1" dirty="0" err="1" smtClean="0"/>
              <a:t>obj</a:t>
            </a:r>
            <a:r>
              <a:rPr lang="en-US" sz="3200" i="1" dirty="0" smtClean="0"/>
              <a:t> type HTML, CSS, JS</a:t>
            </a:r>
            <a:endParaRPr lang="en-US" sz="3200" i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2195964" y="5120647"/>
            <a:ext cx="5908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Coarse grained + OL awareness </a:t>
            </a:r>
            <a:r>
              <a:rPr lang="en-US" sz="3200" i="1" dirty="0" smtClean="0"/>
              <a:t>Prioritize objects needed for page-onload event</a:t>
            </a:r>
            <a:endParaRPr lang="en-US" sz="3200" i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2228973" y="5065878"/>
            <a:ext cx="526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Fine grained + OL awareness: </a:t>
            </a:r>
            <a:r>
              <a:rPr lang="en-US" sz="3200" i="1" dirty="0" smtClean="0"/>
              <a:t>Prioritize based on depth in dependency graph</a:t>
            </a:r>
            <a:endParaRPr lang="en-US" sz="3200" i="1" dirty="0"/>
          </a:p>
        </p:txBody>
      </p:sp>
      <p:sp>
        <p:nvSpPr>
          <p:cNvPr id="254" name="TextBox 253"/>
          <p:cNvSpPr txBox="1"/>
          <p:nvPr/>
        </p:nvSpPr>
        <p:spPr>
          <a:xfrm>
            <a:off x="2228973" y="5091772"/>
            <a:ext cx="5136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Schemes vary in sophistication and benefits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255" name="Picture 2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6" y="5266014"/>
            <a:ext cx="734892" cy="1078701"/>
          </a:xfrm>
          <a:prstGeom prst="rect">
            <a:avLst/>
          </a:prstGeom>
        </p:spPr>
      </p:pic>
      <p:sp>
        <p:nvSpPr>
          <p:cNvPr id="64" name="Title 1"/>
          <p:cNvSpPr txBox="1">
            <a:spLocks/>
          </p:cNvSpPr>
          <p:nvPr/>
        </p:nvSpPr>
        <p:spPr>
          <a:xfrm>
            <a:off x="273465" y="1427284"/>
            <a:ext cx="6380371" cy="98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Factors impacting object prioritization</a:t>
            </a:r>
            <a:endParaRPr lang="en-US" sz="3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1320" y="4012385"/>
            <a:ext cx="403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Coarse: based on object </a:t>
            </a:r>
            <a:r>
              <a:rPr lang="en-US" sz="2400" i="1" dirty="0" smtClean="0">
                <a:solidFill>
                  <a:srgbClr val="FF0000"/>
                </a:solidFill>
              </a:rPr>
              <a:t>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445" y="2231340"/>
            <a:ext cx="3852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1. Inter-object dependencies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8549" y="3133134"/>
            <a:ext cx="38861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Fine: based on depth in </a:t>
            </a:r>
            <a:r>
              <a:rPr lang="en-US" sz="2400" i="1" dirty="0" smtClean="0">
                <a:solidFill>
                  <a:srgbClr val="FF0000"/>
                </a:solidFill>
              </a:rPr>
              <a:t>Dep</a:t>
            </a:r>
            <a:r>
              <a:rPr lang="en-US" sz="2400" i="1" dirty="0" smtClean="0"/>
              <a:t>endency graph</a:t>
            </a:r>
          </a:p>
          <a:p>
            <a:endParaRPr lang="en-US" sz="2000" i="1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4209642" y="2231340"/>
            <a:ext cx="3764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2. User perception of page latency 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4183039" y="3148868"/>
            <a:ext cx="403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Our focus: “</a:t>
            </a:r>
            <a:r>
              <a:rPr lang="en-US" sz="2400" i="1" dirty="0" err="1" smtClean="0">
                <a:solidFill>
                  <a:srgbClr val="FF0000"/>
                </a:solidFill>
              </a:rPr>
              <a:t>O</a:t>
            </a:r>
            <a:r>
              <a:rPr lang="en-US" sz="2400" i="1" dirty="0" err="1" smtClean="0"/>
              <a:t>n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i="1" dirty="0" err="1" smtClean="0"/>
              <a:t>oad</a:t>
            </a:r>
            <a:r>
              <a:rPr lang="en-US" sz="2400" i="1" dirty="0" smtClean="0"/>
              <a:t>” event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334" y="3660345"/>
            <a:ext cx="3984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Browser triggered: well-defined, deterministic metric </a:t>
            </a:r>
            <a:r>
              <a:rPr lang="en-US" sz="2000" dirty="0"/>
              <a:t>for </a:t>
            </a:r>
            <a:r>
              <a:rPr lang="en-US" sz="2000" dirty="0" smtClean="0"/>
              <a:t>page </a:t>
            </a:r>
            <a:r>
              <a:rPr lang="en-US" sz="2000" dirty="0"/>
              <a:t>latency </a:t>
            </a:r>
            <a:endParaRPr lang="en-US" sz="2000" dirty="0" smtClean="0"/>
          </a:p>
          <a:p>
            <a:r>
              <a:rPr lang="en-US" sz="2000" dirty="0" smtClean="0"/>
              <a:t>Other metrics: above-the-fold, Utility based functions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4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25"/>
    </mc:Choice>
    <mc:Fallback xmlns="">
      <p:transition spd="slow" advTm="93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2" grpId="0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54" grpId="0"/>
      <p:bldP spid="69" grpId="0"/>
      <p:bldP spid="70" grpId="0"/>
      <p:bldP spid="7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8" y="212"/>
            <a:ext cx="9609273" cy="1325563"/>
          </a:xfrm>
        </p:spPr>
        <p:txBody>
          <a:bodyPr/>
          <a:lstStyle/>
          <a:p>
            <a:r>
              <a:rPr lang="en-US" dirty="0" smtClean="0"/>
              <a:t>Family of proactive refresh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847" y="4250434"/>
            <a:ext cx="128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3214" y="4250433"/>
            <a:ext cx="226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H</a:t>
            </a:r>
            <a:r>
              <a:rPr lang="en-US" sz="2400" b="1" i="1" dirty="0" smtClean="0"/>
              <a:t>tml,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C</a:t>
            </a:r>
            <a:r>
              <a:rPr lang="en-US" sz="2400" b="1" i="1" dirty="0" err="1" smtClean="0"/>
              <a:t>ss</a:t>
            </a:r>
            <a:r>
              <a:rPr lang="en-US" sz="2400" b="1" i="1" dirty="0" smtClean="0"/>
              <a:t>,</a:t>
            </a:r>
            <a:r>
              <a:rPr lang="en-US" sz="3200" b="1" i="1" dirty="0" smtClean="0"/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J</a:t>
            </a:r>
            <a:r>
              <a:rPr lang="en-US" sz="2400" b="1" i="1" dirty="0" err="1" smtClean="0"/>
              <a:t>s</a:t>
            </a:r>
            <a:endParaRPr lang="en-US" sz="3200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910935" y="4250432"/>
            <a:ext cx="240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i="1" dirty="0" smtClean="0"/>
              <a:t>efore</a:t>
            </a:r>
            <a:r>
              <a:rPr lang="en-US" sz="3200" b="1" i="1" dirty="0" smtClean="0">
                <a:solidFill>
                  <a:srgbClr val="FF0000"/>
                </a:solidFill>
              </a:rPr>
              <a:t> O</a:t>
            </a:r>
            <a:r>
              <a:rPr lang="en-US" sz="2400" b="1" i="1" dirty="0" smtClean="0"/>
              <a:t>nload</a:t>
            </a:r>
            <a:endParaRPr lang="en-US" sz="3200" b="1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470904" y="4250431"/>
            <a:ext cx="102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ALL</a:t>
            </a:r>
            <a:endParaRPr lang="en-US" sz="3200" b="1" i="1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513930" y="3080773"/>
            <a:ext cx="9282957" cy="1273144"/>
            <a:chOff x="2150377" y="3944855"/>
            <a:chExt cx="7713419" cy="1273144"/>
          </a:xfrm>
        </p:grpSpPr>
        <p:sp>
          <p:nvSpPr>
            <p:cNvPr id="15" name="Striped Right Arrow 14"/>
            <p:cNvSpPr/>
            <p:nvPr/>
          </p:nvSpPr>
          <p:spPr>
            <a:xfrm>
              <a:off x="2150377" y="4296610"/>
              <a:ext cx="7713419" cy="921389"/>
            </a:xfrm>
            <a:prstGeom prst="stripedRightArrow">
              <a:avLst/>
            </a:prstGeom>
            <a:gradFill flip="none" rotWithShape="1">
              <a:gsLst>
                <a:gs pos="28000">
                  <a:srgbClr val="0070C0"/>
                </a:gs>
                <a:gs pos="0">
                  <a:schemeClr val="accent5">
                    <a:lumMod val="20000"/>
                    <a:lumOff val="80000"/>
                  </a:schemeClr>
                </a:gs>
                <a:gs pos="59000">
                  <a:schemeClr val="accent5">
                    <a:lumMod val="75000"/>
                  </a:schemeClr>
                </a:gs>
                <a:gs pos="87000">
                  <a:srgbClr val="0020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6291" y="3944855"/>
              <a:ext cx="5108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/>
                <a:t>Pro-active refresh strategy</a:t>
              </a:r>
              <a:endParaRPr lang="en-US" sz="3600" i="1" dirty="0"/>
            </a:p>
          </p:txBody>
        </p:sp>
      </p:grpSp>
      <p:pic>
        <p:nvPicPr>
          <p:cNvPr id="25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99" y="5347916"/>
            <a:ext cx="902566" cy="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56065" y="5578315"/>
            <a:ext cx="868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Overhead: redundant bandwidth cost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9238" y="1261757"/>
            <a:ext cx="958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Stale misses: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object in cache, but its TTL expired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7256" y="1924389"/>
            <a:ext cx="975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Proactively refresh </a:t>
            </a:r>
            <a:r>
              <a:rPr lang="en-US" sz="2800" i="1" dirty="0" smtClean="0"/>
              <a:t>objects just-in-time before they expire</a:t>
            </a:r>
            <a:endParaRPr lang="en-US" dirty="0"/>
          </a:p>
        </p:txBody>
      </p:sp>
      <p:pic>
        <p:nvPicPr>
          <p:cNvPr id="1026" name="Picture 2" descr="http://cache3.asset-cache.net/xc/450570007.jpg?v=1&amp;c=IWSAsset&amp;k=2&amp;d=B53F616F4B95E5531F1C2F1D7B18D07C6691FBB2A2033A26F8E7939C28A0649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9" y="334725"/>
            <a:ext cx="1580343" cy="17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906" y="3026036"/>
            <a:ext cx="152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bandwidth overhead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96888" y="3208889"/>
            <a:ext cx="129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bandwidth overhead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45"/>
    </mc:Choice>
    <mc:Fallback xmlns="">
      <p:transition spd="slow" advTm="5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4" grpId="0"/>
      <p:bldP spid="26" grpId="0"/>
      <p:bldP spid="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gmnexpo.com/cliparts/2015/12/798963-580x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" y="142988"/>
            <a:ext cx="1228150" cy="12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" y="3683145"/>
            <a:ext cx="863494" cy="10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520" y="142563"/>
            <a:ext cx="5740738" cy="1180817"/>
          </a:xfrm>
        </p:spPr>
        <p:txBody>
          <a:bodyPr/>
          <a:lstStyle/>
          <a:p>
            <a:r>
              <a:rPr lang="en-US" dirty="0" smtClean="0"/>
              <a:t>Caching policy at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7" y="1586244"/>
            <a:ext cx="10983255" cy="17305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Traditionally: deliver popular objects quicker, minimize bandwidth cost</a:t>
            </a:r>
            <a:endParaRPr lang="en-US" sz="2400" dirty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popular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objects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edge server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Important</a:t>
            </a:r>
            <a:r>
              <a:rPr lang="en-US" sz="2400" i="1" dirty="0" smtClean="0"/>
              <a:t> objects are </a:t>
            </a:r>
            <a:r>
              <a:rPr lang="en-US" sz="2400" i="1" dirty="0" smtClean="0">
                <a:solidFill>
                  <a:srgbClr val="FF0000"/>
                </a:solidFill>
              </a:rPr>
              <a:t>not</a:t>
            </a:r>
            <a:r>
              <a:rPr lang="en-US" sz="2400" i="1" dirty="0" smtClean="0"/>
              <a:t> always </a:t>
            </a:r>
            <a:r>
              <a:rPr lang="en-US" sz="2400" i="1" dirty="0" smtClean="0">
                <a:solidFill>
                  <a:srgbClr val="FF0000"/>
                </a:solidFill>
              </a:rPr>
              <a:t>popular</a:t>
            </a:r>
            <a:r>
              <a:rPr lang="en-US" sz="2400" i="1" dirty="0" smtClean="0"/>
              <a:t> !</a:t>
            </a:r>
          </a:p>
          <a:p>
            <a:r>
              <a:rPr lang="en-US" sz="2400" dirty="0" smtClean="0"/>
              <a:t>naïve solution: Multiple LRU queues, one per priority level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02077" y="2132510"/>
            <a:ext cx="2300409" cy="2638652"/>
            <a:chOff x="9035568" y="1747208"/>
            <a:chExt cx="2709824" cy="2638652"/>
          </a:xfrm>
        </p:grpSpPr>
        <p:grpSp>
          <p:nvGrpSpPr>
            <p:cNvPr id="26" name="Group 25"/>
            <p:cNvGrpSpPr/>
            <p:nvPr/>
          </p:nvGrpSpPr>
          <p:grpSpPr>
            <a:xfrm>
              <a:off x="9035568" y="1747208"/>
              <a:ext cx="2709824" cy="2638652"/>
              <a:chOff x="9035568" y="1747208"/>
              <a:chExt cx="2709824" cy="26386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206542" y="2341943"/>
                <a:ext cx="2483034" cy="1809281"/>
                <a:chOff x="5609868" y="1046205"/>
                <a:chExt cx="2483034" cy="1809281"/>
              </a:xfrm>
            </p:grpSpPr>
            <p:cxnSp>
              <p:nvCxnSpPr>
                <p:cNvPr id="6" name="Elbow Connector 5"/>
                <p:cNvCxnSpPr>
                  <a:stCxn id="15" idx="3"/>
                  <a:endCxn id="14" idx="1"/>
                </p:cNvCxnSpPr>
                <p:nvPr/>
              </p:nvCxnSpPr>
              <p:spPr>
                <a:xfrm flipH="1">
                  <a:off x="5832453" y="1210726"/>
                  <a:ext cx="1893449" cy="533853"/>
                </a:xfrm>
                <a:prstGeom prst="bentConnector5">
                  <a:avLst>
                    <a:gd name="adj1" fmla="val -14222"/>
                    <a:gd name="adj2" fmla="val 48113"/>
                    <a:gd name="adj3" fmla="val 114222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Elbow Connector 6"/>
                <p:cNvCxnSpPr>
                  <a:stCxn id="13" idx="3"/>
                </p:cNvCxnSpPr>
                <p:nvPr/>
              </p:nvCxnSpPr>
              <p:spPr>
                <a:xfrm flipH="1">
                  <a:off x="5886254" y="1727705"/>
                  <a:ext cx="1839650" cy="281083"/>
                </a:xfrm>
                <a:prstGeom prst="bentConnector3">
                  <a:avLst>
                    <a:gd name="adj1" fmla="val -14638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5609868" y="1046205"/>
                  <a:ext cx="2116035" cy="381415"/>
                  <a:chOff x="5609868" y="1046205"/>
                  <a:chExt cx="2116035" cy="381415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609868" y="1046205"/>
                    <a:ext cx="2116035" cy="329042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09868" y="1058288"/>
                    <a:ext cx="20421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Priority level 1</a:t>
                    </a:r>
                    <a:endParaRPr lang="en-US" dirty="0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5832453" y="1559913"/>
                  <a:ext cx="1893451" cy="369332"/>
                  <a:chOff x="5832453" y="1559913"/>
                  <a:chExt cx="1893451" cy="369332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5832453" y="1575113"/>
                    <a:ext cx="1893451" cy="30518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832453" y="1559913"/>
                    <a:ext cx="18195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Priority level 2</a:t>
                    </a:r>
                    <a:endParaRPr lang="en-US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061858" y="2486154"/>
                  <a:ext cx="2031044" cy="369332"/>
                  <a:chOff x="6061858" y="2486154"/>
                  <a:chExt cx="2031044" cy="369332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6061858" y="2529885"/>
                    <a:ext cx="2031044" cy="28500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061858" y="2486154"/>
                    <a:ext cx="19087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Priority level k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035568" y="1747208"/>
                <a:ext cx="2709824" cy="2638652"/>
                <a:chOff x="9045149" y="2646194"/>
                <a:chExt cx="2709824" cy="305633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045149" y="2998096"/>
                  <a:ext cx="2709824" cy="27044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438708" y="2646194"/>
                  <a:ext cx="2114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 level - LRU Queues</a:t>
                  </a:r>
                  <a:endParaRPr lang="en-US" dirty="0"/>
                </a:p>
              </p:txBody>
            </p:sp>
          </p:grpSp>
        </p:grpSp>
        <p:cxnSp>
          <p:nvCxnSpPr>
            <p:cNvPr id="18" name="Elbow Connector 17"/>
            <p:cNvCxnSpPr>
              <a:endCxn id="12" idx="1"/>
            </p:cNvCxnSpPr>
            <p:nvPr/>
          </p:nvCxnSpPr>
          <p:spPr>
            <a:xfrm rot="5400000">
              <a:off x="9675610" y="3643825"/>
              <a:ext cx="305655" cy="339810"/>
            </a:xfrm>
            <a:prstGeom prst="bentConnector4">
              <a:avLst>
                <a:gd name="adj1" fmla="val 19792"/>
                <a:gd name="adj2" fmla="val 179246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59030" y="4031475"/>
            <a:ext cx="7856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dirty="0"/>
              <a:t>priority objects stick to </a:t>
            </a:r>
            <a:r>
              <a:rPr lang="en-US" sz="2400" dirty="0" smtClean="0"/>
              <a:t>cache, </a:t>
            </a:r>
            <a:r>
              <a:rPr lang="en-US" sz="2400" i="1" dirty="0" smtClean="0">
                <a:solidFill>
                  <a:srgbClr val="FF0000"/>
                </a:solidFill>
              </a:rPr>
              <a:t>even </a:t>
            </a:r>
            <a:r>
              <a:rPr lang="en-US" sz="2400" i="1" dirty="0">
                <a:solidFill>
                  <a:srgbClr val="FF0000"/>
                </a:solidFill>
              </a:rPr>
              <a:t>when not accessed </a:t>
            </a:r>
          </a:p>
          <a:p>
            <a:r>
              <a:rPr lang="en-US" sz="2400" dirty="0"/>
              <a:t>Low priority objects starved for cache </a:t>
            </a:r>
            <a:r>
              <a:rPr lang="en-US" sz="2400" dirty="0" smtClean="0"/>
              <a:t>space, </a:t>
            </a:r>
            <a:r>
              <a:rPr lang="en-US" sz="2400" i="1" dirty="0" smtClean="0">
                <a:solidFill>
                  <a:srgbClr val="FF0000"/>
                </a:solidFill>
              </a:rPr>
              <a:t>even </a:t>
            </a:r>
            <a:r>
              <a:rPr lang="en-US" sz="2400" i="1" dirty="0">
                <a:solidFill>
                  <a:srgbClr val="FF0000"/>
                </a:solidFill>
              </a:rPr>
              <a:t>if popular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471" y="3487295"/>
            <a:ext cx="221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Two problems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9843" y="5024113"/>
            <a:ext cx="662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hlinkClick r:id="" action="ppaction://noaction"/>
              </a:rPr>
              <a:t>Adapt </a:t>
            </a:r>
            <a:r>
              <a:rPr lang="en-US" sz="2800" i="1" dirty="0" err="1" smtClean="0">
                <a:solidFill>
                  <a:srgbClr val="FF0000"/>
                </a:solidFill>
                <a:hlinkClick r:id="" action="ppaction://noaction"/>
              </a:rPr>
              <a:t>GreedyDualSize</a:t>
            </a:r>
            <a:r>
              <a:rPr lang="en-US" sz="2800" i="1" dirty="0" smtClean="0">
                <a:solidFill>
                  <a:srgbClr val="FF0000"/>
                </a:solidFill>
                <a:hlinkClick r:id="" action="ppaction://noaction"/>
              </a:rPr>
              <a:t> algorithm</a:t>
            </a:r>
            <a:r>
              <a:rPr lang="en-US" sz="1400" dirty="0" smtClean="0">
                <a:hlinkClick r:id="" action="ppaction://noaction"/>
              </a:rPr>
              <a:t>[</a:t>
            </a:r>
            <a:r>
              <a:rPr lang="en-US" sz="1400" dirty="0" err="1" smtClean="0">
                <a:hlinkClick r:id="" action="ppaction://noaction"/>
              </a:rPr>
              <a:t>Cao&amp;Irani</a:t>
            </a:r>
            <a:r>
              <a:rPr lang="en-US" sz="1400" dirty="0" smtClean="0">
                <a:hlinkClick r:id="" action="ppaction://noaction"/>
              </a:rPr>
              <a:t>]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1" y="5180794"/>
            <a:ext cx="659124" cy="91917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33" name="TextBox 32"/>
          <p:cNvSpPr txBox="1"/>
          <p:nvPr/>
        </p:nvSpPr>
        <p:spPr>
          <a:xfrm>
            <a:off x="2716680" y="5619454"/>
            <a:ext cx="801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Utility in traditional GDS algorithm </a:t>
            </a:r>
            <a:r>
              <a:rPr lang="en-US" sz="2400" dirty="0" smtClean="0">
                <a:sym typeface="Wingdings" panose="05000000000000000000" pitchFamily="2" charset="2"/>
              </a:rPr>
              <a:t> cost/size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16680" y="6091685"/>
            <a:ext cx="801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utility </a:t>
            </a:r>
            <a:r>
              <a:rPr lang="en-US" sz="2400" dirty="0" smtClean="0">
                <a:sym typeface="Wingdings" panose="05000000000000000000" pitchFamily="2" charset="2"/>
              </a:rPr>
              <a:t> priority of object for page latency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8653153" y="5071623"/>
            <a:ext cx="3169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Proposed utility based caching </a:t>
            </a:r>
            <a:r>
              <a:rPr lang="en-US" sz="2400" dirty="0" smtClean="0"/>
              <a:t>policy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2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6"/>
    </mc:Choice>
    <mc:Fallback xmlns="">
      <p:transition spd="slow" advTm="5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3" grpId="0"/>
      <p:bldP spid="36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386952"/>
            <a:ext cx="10096500" cy="1325563"/>
          </a:xfrm>
        </p:spPr>
        <p:txBody>
          <a:bodyPr/>
          <a:lstStyle/>
          <a:p>
            <a:r>
              <a:rPr lang="en-US" dirty="0" smtClean="0"/>
              <a:t>Evaluating priority-based caching in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6" y="1735930"/>
            <a:ext cx="10549404" cy="43424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Does prioritization in CDNs lower end-user page latency?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Metric: reduction in onload time  (OLT)</a:t>
            </a: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70C0"/>
                </a:solidFill>
              </a:rPr>
              <a:t>Evaluation Strategy: end-to-end measurements (real-world pages)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Cost of priority-based caching policy in CDNs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Improve hit rate of critical objects with minimal impact on overall hit rates</a:t>
            </a: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70C0"/>
                </a:solidFill>
              </a:rPr>
              <a:t>Evaluation Strategy: Trace based simulation (real CDN traces)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6" y="393145"/>
            <a:ext cx="1155986" cy="116865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6463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71"/>
    </mc:Choice>
    <mc:Fallback xmlns="">
      <p:transition spd="slow" advTm="260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1" y="37541"/>
            <a:ext cx="7776658" cy="1325563"/>
          </a:xfrm>
        </p:spPr>
        <p:txBody>
          <a:bodyPr/>
          <a:lstStyle/>
          <a:p>
            <a:r>
              <a:rPr lang="en-US" dirty="0" smtClean="0"/>
              <a:t>Experimental Setup &amp;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6425366" y="2936837"/>
            <a:ext cx="5403517" cy="1457910"/>
            <a:chOff x="6425366" y="2936837"/>
            <a:chExt cx="5403517" cy="1457910"/>
          </a:xfrm>
        </p:grpSpPr>
        <p:sp>
          <p:nvSpPr>
            <p:cNvPr id="83" name="Rectangle 82"/>
            <p:cNvSpPr/>
            <p:nvPr/>
          </p:nvSpPr>
          <p:spPr>
            <a:xfrm>
              <a:off x="6425366" y="3339900"/>
              <a:ext cx="1092463" cy="1054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Server (mem)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89277" y="3369207"/>
              <a:ext cx="953889" cy="99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Server (disk)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926596" y="3365067"/>
              <a:ext cx="997890" cy="9910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server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268494" y="3365067"/>
              <a:ext cx="1560389" cy="9910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least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servers (or origin)</a:t>
              </a:r>
            </a:p>
          </p:txBody>
        </p:sp>
        <p:cxnSp>
          <p:nvCxnSpPr>
            <p:cNvPr id="87" name="Straight Arrow Connector 86"/>
            <p:cNvCxnSpPr>
              <a:stCxn id="98" idx="2"/>
              <a:endCxn id="83" idx="0"/>
            </p:cNvCxnSpPr>
            <p:nvPr/>
          </p:nvCxnSpPr>
          <p:spPr>
            <a:xfrm flipH="1">
              <a:off x="6971598" y="3058120"/>
              <a:ext cx="2009687" cy="2817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98" idx="2"/>
              <a:endCxn id="84" idx="0"/>
            </p:cNvCxnSpPr>
            <p:nvPr/>
          </p:nvCxnSpPr>
          <p:spPr>
            <a:xfrm flipH="1">
              <a:off x="8266222" y="3058120"/>
              <a:ext cx="715063" cy="31108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8" idx="2"/>
              <a:endCxn id="85" idx="0"/>
            </p:cNvCxnSpPr>
            <p:nvPr/>
          </p:nvCxnSpPr>
          <p:spPr>
            <a:xfrm>
              <a:off x="8981285" y="3058120"/>
              <a:ext cx="444256" cy="30694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8" idx="2"/>
              <a:endCxn id="86" idx="0"/>
            </p:cNvCxnSpPr>
            <p:nvPr/>
          </p:nvCxnSpPr>
          <p:spPr>
            <a:xfrm>
              <a:off x="8981285" y="3058120"/>
              <a:ext cx="2067404" cy="30694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 rot="652141">
              <a:off x="9544750" y="2936837"/>
              <a:ext cx="1080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TTFB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6304943" y="2539055"/>
            <a:ext cx="5696799" cy="1985901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101102" y="1139549"/>
            <a:ext cx="106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Chrome (v43)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06210" y="2528695"/>
            <a:ext cx="207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 Page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2" descr="http://ubuntuserverguide.com/wp-content/uploads/2012/10/apach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00" y="393273"/>
            <a:ext cx="713613" cy="8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Arrow Connector 94"/>
          <p:cNvCxnSpPr>
            <a:stCxn id="99" idx="1"/>
            <a:endCxn id="94" idx="3"/>
          </p:cNvCxnSpPr>
          <p:nvPr/>
        </p:nvCxnSpPr>
        <p:spPr>
          <a:xfrm flipH="1">
            <a:off x="9327213" y="814254"/>
            <a:ext cx="172985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219179" y="1109468"/>
            <a:ext cx="15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MOD_SPDY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336516" y="105344"/>
            <a:ext cx="174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SPDY request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response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2" descr="http://sealyourfuture.com/wp-content/uploads/server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4" y="1892284"/>
            <a:ext cx="979302" cy="11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http://icons.iconarchive.com/icons/google/chrome/128/Google-Chrom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066" y="488958"/>
            <a:ext cx="650591" cy="6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9" name="Straight Arrow Connector 178"/>
          <p:cNvCxnSpPr>
            <a:stCxn id="98" idx="0"/>
            <a:endCxn id="94" idx="2"/>
          </p:cNvCxnSpPr>
          <p:nvPr/>
        </p:nvCxnSpPr>
        <p:spPr>
          <a:xfrm flipH="1" flipV="1">
            <a:off x="8970407" y="1235235"/>
            <a:ext cx="10878" cy="65704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6296" y="1235235"/>
            <a:ext cx="780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Repeatability of experiments – </a:t>
            </a:r>
            <a:r>
              <a:rPr lang="en-US" sz="2400" dirty="0" smtClean="0"/>
              <a:t>pages change in wild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16" y="2286644"/>
            <a:ext cx="6466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URLs change due to client </a:t>
            </a:r>
            <a:r>
              <a:rPr lang="en-US" sz="2800" dirty="0" smtClean="0"/>
              <a:t>code executions </a:t>
            </a:r>
            <a:endParaRPr lang="en-US" sz="2800" dirty="0"/>
          </a:p>
          <a:p>
            <a:r>
              <a:rPr lang="en-US" sz="2400" dirty="0"/>
              <a:t>e.g., random  number, date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9367" y="1705866"/>
            <a:ext cx="550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Web Page Replay (WPR) – record &amp; replay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1607" y="3070340"/>
            <a:ext cx="550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Modify WPR: return consistent URLs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227" y="3673842"/>
            <a:ext cx="5948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Browser induced perf variability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979237" y="4081876"/>
            <a:ext cx="4375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extensions, background &amp; sync activities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984" y="4519059"/>
            <a:ext cx="5706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Set browser cache &amp; user-profile directory to </a:t>
            </a:r>
            <a:r>
              <a:rPr lang="en-US" sz="2400" i="1" dirty="0" err="1" smtClean="0">
                <a:solidFill>
                  <a:srgbClr val="FF0000"/>
                </a:solidFill>
              </a:rPr>
              <a:t>RAMDisk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2228" y="4761220"/>
            <a:ext cx="60154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 smtClean="0"/>
              <a:t>Emulate CDN latencies </a:t>
            </a:r>
            <a:r>
              <a:rPr lang="en-US" sz="3200" dirty="0" smtClean="0"/>
              <a:t>-- </a:t>
            </a:r>
            <a:r>
              <a:rPr lang="en-US" sz="2400" dirty="0" smtClean="0"/>
              <a:t>modify WPR</a:t>
            </a:r>
          </a:p>
          <a:p>
            <a:pPr lvl="1"/>
            <a:r>
              <a:rPr lang="en-US" sz="2400" dirty="0" smtClean="0"/>
              <a:t>Cache capacity: from real-world page loads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8712" y="5806455"/>
            <a:ext cx="530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All experiments with SPDY protocol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0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04" y="5700267"/>
            <a:ext cx="902566" cy="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89804" y="6259810"/>
            <a:ext cx="373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show benefits beyond SPDY</a:t>
            </a:r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5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22"/>
    </mc:Choice>
    <mc:Fallback xmlns="">
      <p:transition spd="slow" advTm="82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0" grpId="0"/>
      <p:bldP spid="93" grpId="0"/>
      <p:bldP spid="96" grpId="0"/>
      <p:bldP spid="97" grpId="0"/>
      <p:bldP spid="8" grpId="0"/>
      <p:bldP spid="33" grpId="0"/>
      <p:bldP spid="34" grpId="0"/>
      <p:bldP spid="35" grpId="0"/>
      <p:bldP spid="36" grpId="0"/>
      <p:bldP spid="37" grpId="0"/>
      <p:bldP spid="11" grpId="0"/>
      <p:bldP spid="12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97388"/>
              </p:ext>
            </p:extLst>
          </p:nvPr>
        </p:nvGraphicFramePr>
        <p:xfrm>
          <a:off x="431040" y="1359089"/>
          <a:ext cx="4100890" cy="3962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0445"/>
                <a:gridCol w="2050445"/>
              </a:tblGrid>
              <a:tr h="15779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Placement Schemes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Proactive refresh</a:t>
                      </a:r>
                      <a:r>
                        <a:rPr lang="en-US" sz="2800" baseline="0" dirty="0" smtClean="0"/>
                        <a:t> schemes</a:t>
                      </a:r>
                      <a:endParaRPr lang="en-US" sz="2800" dirty="0"/>
                    </a:p>
                  </a:txBody>
                  <a:tcPr/>
                </a:tc>
              </a:tr>
              <a:tr h="5961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OBS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/>
                </a:tc>
              </a:tr>
              <a:tr h="5961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HCJ </a:t>
                      </a:r>
                      <a:r>
                        <a:rPr lang="en-US" sz="1600" dirty="0" smtClean="0"/>
                        <a:t>(HTML,</a:t>
                      </a:r>
                      <a:r>
                        <a:rPr lang="en-US" sz="1600" baseline="0" dirty="0" smtClean="0"/>
                        <a:t> CSS, JS)</a:t>
                      </a:r>
                      <a:endParaRPr lang="en-US" sz="1600" dirty="0" smtClean="0"/>
                    </a:p>
                  </a:txBody>
                  <a:tcPr/>
                </a:tc>
              </a:tr>
              <a:tr h="59611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OLType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 </a:t>
                      </a:r>
                      <a:r>
                        <a:rPr lang="en-US" sz="1600" dirty="0" smtClean="0"/>
                        <a:t>(Before</a:t>
                      </a:r>
                      <a:r>
                        <a:rPr lang="en-US" sz="1600" baseline="0" dirty="0" smtClean="0"/>
                        <a:t> Onload)</a:t>
                      </a:r>
                      <a:endParaRPr lang="en-US" sz="1600" dirty="0"/>
                    </a:p>
                  </a:txBody>
                  <a:tcPr/>
                </a:tc>
              </a:tr>
              <a:tr h="59611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OLDep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64976" y="1313045"/>
            <a:ext cx="709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Fair comparison: maintain </a:t>
            </a:r>
            <a:r>
              <a:rPr lang="en-US" sz="2400" i="1" dirty="0" smtClean="0">
                <a:solidFill>
                  <a:srgbClr val="FF0000"/>
                </a:solidFill>
              </a:rPr>
              <a:t>real-world hit-rate</a:t>
            </a:r>
            <a:r>
              <a:rPr lang="en-US" sz="2400" dirty="0" smtClean="0"/>
              <a:t> at </a:t>
            </a:r>
            <a:r>
              <a:rPr lang="en-US" sz="2400" i="1" dirty="0" smtClean="0">
                <a:solidFill>
                  <a:srgbClr val="FF0000"/>
                </a:solidFill>
              </a:rPr>
              <a:t>all</a:t>
            </a:r>
            <a:r>
              <a:rPr lang="en-US" sz="2400" i="1" dirty="0" smtClean="0"/>
              <a:t> </a:t>
            </a:r>
            <a:r>
              <a:rPr lang="en-US" sz="2400" dirty="0" smtClean="0"/>
              <a:t>tiers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64977" y="1790467"/>
            <a:ext cx="648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invariant: # </a:t>
            </a:r>
            <a:r>
              <a:rPr lang="en-US" sz="2400" i="1" dirty="0">
                <a:solidFill>
                  <a:srgbClr val="FF0000"/>
                </a:solidFill>
              </a:rPr>
              <a:t>of objects </a:t>
            </a:r>
            <a:r>
              <a:rPr lang="en-US" sz="2400" i="1" dirty="0"/>
              <a:t>served from each </a:t>
            </a:r>
            <a:r>
              <a:rPr lang="en-US" sz="2400" i="1" dirty="0" smtClean="0"/>
              <a:t>tier </a:t>
            </a:r>
            <a:r>
              <a:rPr lang="en-US" sz="2400" i="1" dirty="0" smtClean="0">
                <a:sym typeface="Wingdings" panose="05000000000000000000" pitchFamily="2" charset="2"/>
              </a:rPr>
              <a:t> 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vary object placement at tiers based on priority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64976" y="2608926"/>
            <a:ext cx="492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Pin all </a:t>
            </a:r>
            <a:r>
              <a:rPr lang="en-US" sz="2400" i="1" dirty="0" smtClean="0">
                <a:solidFill>
                  <a:srgbClr val="FF0000"/>
                </a:solidFill>
              </a:rPr>
              <a:t>non-cacheable</a:t>
            </a:r>
            <a:r>
              <a:rPr lang="en-US" sz="2400" dirty="0" smtClean="0"/>
              <a:t> objects to </a:t>
            </a:r>
            <a:r>
              <a:rPr lang="en-US" sz="2400" i="1" dirty="0" smtClean="0">
                <a:solidFill>
                  <a:srgbClr val="FF0000"/>
                </a:solidFill>
              </a:rPr>
              <a:t>origin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2068" y="6356350"/>
            <a:ext cx="3817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50 configurations/page/scheme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5546166" y="3619689"/>
            <a:ext cx="886264" cy="68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58806" y="3619686"/>
            <a:ext cx="886264" cy="68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61850" y="3619687"/>
            <a:ext cx="886264" cy="68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74490" y="3619686"/>
            <a:ext cx="886264" cy="68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0102" y="319355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55% </a:t>
            </a:r>
            <a:endParaRPr lang="en-US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6910031" y="3197257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20%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8245588" y="3193555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9412618" y="3197257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20% </a:t>
            </a:r>
            <a:endParaRPr lang="en-US" sz="2000" b="1" dirty="0"/>
          </a:p>
        </p:txBody>
      </p:sp>
      <p:sp>
        <p:nvSpPr>
          <p:cNvPr id="46" name="Rectangle 45"/>
          <p:cNvSpPr/>
          <p:nvPr/>
        </p:nvSpPr>
        <p:spPr>
          <a:xfrm>
            <a:off x="5390500" y="4563409"/>
            <a:ext cx="25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75% Edge Hit Rate (EHR)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299260" y="3173591"/>
            <a:ext cx="2658600" cy="1759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9660" y="36988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52272" y="374393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656209" y="397029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70491" y="399866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58211" y="4015886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597814" y="3833006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849289" y="4033175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45939" y="3948323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968902" y="3743934"/>
            <a:ext cx="182880" cy="16959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590803" y="4107326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49897" y="42683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857037" y="428290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06114" y="4280882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55463" y="430635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63" name="Line Callout 1 (Border and Accent Bar) 62"/>
          <p:cNvSpPr/>
          <p:nvPr/>
        </p:nvSpPr>
        <p:spPr>
          <a:xfrm>
            <a:off x="10521283" y="3074702"/>
            <a:ext cx="1399783" cy="612648"/>
          </a:xfrm>
          <a:prstGeom prst="accent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placement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66248" y="5182348"/>
            <a:ext cx="49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Pin </a:t>
            </a:r>
            <a:r>
              <a:rPr lang="en-US" sz="2400" i="1" dirty="0" smtClean="0">
                <a:solidFill>
                  <a:srgbClr val="FF0000"/>
                </a:solidFill>
              </a:rPr>
              <a:t>stale misses</a:t>
            </a:r>
            <a:r>
              <a:rPr lang="en-US" sz="2400" dirty="0" smtClean="0"/>
              <a:t> to same tier as in OBS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72068" y="5919843"/>
            <a:ext cx="707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assignment of objects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placement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configuration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1755" y="5563439"/>
            <a:ext cx="570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i="1" dirty="0" smtClean="0">
                <a:solidFill>
                  <a:srgbClr val="FF0000"/>
                </a:solidFill>
              </a:rPr>
              <a:t>xcept</a:t>
            </a:r>
            <a:r>
              <a:rPr lang="en-US" sz="2400" dirty="0" smtClean="0"/>
              <a:t> those refreshed based on PR strategy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6000" y="5388666"/>
            <a:ext cx="3378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Independently &amp; </a:t>
            </a:r>
          </a:p>
          <a:p>
            <a:r>
              <a:rPr lang="en-US" sz="2400" i="1" smtClean="0"/>
              <a:t>Meaningful combinations</a:t>
            </a:r>
            <a:endParaRPr lang="en-US" sz="24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06734" y="3267359"/>
            <a:ext cx="1212883" cy="495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306734" y="3680932"/>
            <a:ext cx="1151960" cy="109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1"/>
          </p:cNvCxnSpPr>
          <p:nvPr/>
        </p:nvCxnSpPr>
        <p:spPr>
          <a:xfrm flipV="1">
            <a:off x="2003692" y="3473851"/>
            <a:ext cx="633883" cy="1183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" idx="1"/>
          </p:cNvCxnSpPr>
          <p:nvPr/>
        </p:nvCxnSpPr>
        <p:spPr>
          <a:xfrm>
            <a:off x="2003692" y="4657209"/>
            <a:ext cx="519375" cy="289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" idx="1"/>
          </p:cNvCxnSpPr>
          <p:nvPr/>
        </p:nvCxnSpPr>
        <p:spPr>
          <a:xfrm flipV="1">
            <a:off x="2003692" y="3991087"/>
            <a:ext cx="515925" cy="666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" idx="1"/>
          </p:cNvCxnSpPr>
          <p:nvPr/>
        </p:nvCxnSpPr>
        <p:spPr>
          <a:xfrm flipV="1">
            <a:off x="2003692" y="4450717"/>
            <a:ext cx="561124" cy="206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1595233" y="4160720"/>
            <a:ext cx="408459" cy="99297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541935" y="270979"/>
            <a:ext cx="428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Baseline: </a:t>
            </a:r>
            <a:r>
              <a:rPr lang="en-US" sz="2400" i="1" dirty="0" err="1" smtClean="0">
                <a:solidFill>
                  <a:srgbClr val="FF0000"/>
                </a:solidFill>
              </a:rPr>
              <a:t>OBS</a:t>
            </a:r>
            <a:r>
              <a:rPr lang="en-US" sz="2400" i="1" dirty="0" err="1" smtClean="0"/>
              <a:t>erved</a:t>
            </a:r>
            <a:r>
              <a:rPr lang="en-US" sz="2400" i="1" dirty="0" smtClean="0"/>
              <a:t> placement with no proactive refresh </a:t>
            </a:r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5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23"/>
    </mc:Choice>
    <mc:Fallback xmlns="">
      <p:transition spd="slow" advTm="5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05677 0.0419 C -0.0681 0.05139 -0.08568 0.05694 -0.10417 0.05694 C -0.12513 0.05694 -0.14232 0.05139 -0.15365 0.0419 L -0.2099 3.7037E-7 " pathEditMode="relative" rAng="0" ptsTypes="AAAAA">
                                      <p:cBhvr>
                                        <p:cTn id="76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254 L -0.02669 0.04051 C -0.03229 0.04907 -0.04063 0.05393 -0.04935 0.05393 C -0.05938 0.05393 -0.06732 0.04907 -0.07292 0.04051 L -0.09948 0.00254 " pathEditMode="relative" rAng="0" ptsTypes="AAAAA">
                                      <p:cBhvr>
                                        <p:cTn id="78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25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1706 0.04352 C 0.02057 0.05324 0.02604 0.0588 0.03164 0.0588 C 0.03802 0.0588 0.04323 0.05324 0.04674 0.04352 L 0.06406 1.11111E-6 " pathEditMode="relative" rAng="0" ptsTypes="AAAAA">
                                      <p:cBhvr>
                                        <p:cTn id="80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94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3203 0.04097 C 0.0388 0.05023 0.04883 0.05533 0.05938 0.05533 C 0.07135 0.05533 0.08086 0.05023 0.08763 0.04097 L 0.11979 -2.59259E-6 " pathEditMode="relative" rAng="0" ptsTypes="AAAAA">
                                      <p:cBhvr>
                                        <p:cTn id="82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7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3632 0.03565 C 0.04401 0.04375 0.05547 0.04838 0.06744 0.04838 C 0.08112 0.04838 0.09205 0.04375 0.09974 0.03565 L 0.13632 -1.85185E-6 " pathEditMode="relative" rAng="0" ptsTypes="AAAAA">
                                      <p:cBhvr>
                                        <p:cTn id="84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/>
      <p:bldP spid="59" grpId="0"/>
      <p:bldP spid="60" grpId="0"/>
      <p:bldP spid="61" grpId="0"/>
      <p:bldP spid="63" grpId="0" animBg="1"/>
      <p:bldP spid="64" grpId="0"/>
      <p:bldP spid="89" grpId="0"/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5" y="1812349"/>
            <a:ext cx="5891933" cy="44189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2945"/>
            <a:ext cx="8305800" cy="1026439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dirty="0" smtClean="0"/>
              <a:t>prioritization at </a:t>
            </a:r>
            <a:r>
              <a:rPr lang="en-US" dirty="0"/>
              <a:t>CDNs beneficial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8610" y="1221153"/>
            <a:ext cx="3208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5"/>
              </a:rPr>
              <a:t>www.mercurynews.com</a:t>
            </a:r>
            <a:endParaRPr lang="en-US" sz="2400" dirty="0" smtClean="0"/>
          </a:p>
          <a:p>
            <a:r>
              <a:rPr lang="en-US" sz="2400" dirty="0" smtClean="0"/>
              <a:t>Alexa Rank: 1245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4" y="323327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-1397558" y="3694545"/>
            <a:ext cx="347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CDF (fraction of 50 configurations)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9220" y="1911088"/>
            <a:ext cx="638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 points:  each point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dirty="0" smtClean="0">
                <a:sym typeface="Wingdings" panose="05000000000000000000" pitchFamily="2" charset="2"/>
              </a:rPr>
              <a:t>LT with a configuration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2962" y="5325210"/>
            <a:ext cx="588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Priority-based placement, pro-active refresh reduces end-to-end latency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23084" y="4093559"/>
            <a:ext cx="1527752" cy="1162011"/>
            <a:chOff x="4476660" y="3982150"/>
            <a:chExt cx="1527752" cy="1162011"/>
          </a:xfrm>
        </p:grpSpPr>
        <p:grpSp>
          <p:nvGrpSpPr>
            <p:cNvPr id="9" name="Group 8"/>
            <p:cNvGrpSpPr/>
            <p:nvPr/>
          </p:nvGrpSpPr>
          <p:grpSpPr>
            <a:xfrm>
              <a:off x="5010372" y="3982150"/>
              <a:ext cx="992396" cy="1162011"/>
              <a:chOff x="5010372" y="3982150"/>
              <a:chExt cx="992396" cy="116201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013062" y="3982150"/>
                <a:ext cx="8954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 ONLY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3062" y="4242189"/>
                <a:ext cx="9897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PL ONLY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11717" y="4523898"/>
                <a:ext cx="9897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PL + PR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10372" y="4805607"/>
                <a:ext cx="9897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OBS</a:t>
                </a:r>
                <a:endParaRPr lang="en-US" sz="16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476660" y="4030294"/>
              <a:ext cx="1527752" cy="107907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45226" y="4656976"/>
            <a:ext cx="1409749" cy="33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40892" y="4407261"/>
            <a:ext cx="1414083" cy="31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45226" y="4166849"/>
            <a:ext cx="1409749" cy="31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79220" y="1428912"/>
            <a:ext cx="562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OBS</a:t>
            </a:r>
            <a:r>
              <a:rPr lang="en-US" sz="2400" dirty="0" err="1" smtClean="0"/>
              <a:t>erved</a:t>
            </a:r>
            <a:r>
              <a:rPr lang="en-US" sz="2400" dirty="0" smtClean="0"/>
              <a:t> placement in real page-load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80214" y="2903486"/>
            <a:ext cx="477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 ONLY – </a:t>
            </a:r>
            <a:r>
              <a:rPr lang="en-US" sz="2400" dirty="0" smtClean="0"/>
              <a:t>OBS placement, proactively refresh HTML, CSS, JS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80214" y="3694963"/>
            <a:ext cx="499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PL ONLY – </a:t>
            </a:r>
            <a:r>
              <a:rPr lang="en-US" sz="2400" dirty="0" smtClean="0"/>
              <a:t>no refresh, prioritize placement of HTML, CSS, JS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80215" y="4448467"/>
            <a:ext cx="46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PL + PR – </a:t>
            </a:r>
            <a:r>
              <a:rPr lang="en-US" sz="2400" dirty="0"/>
              <a:t> </a:t>
            </a:r>
            <a:r>
              <a:rPr lang="en-US" sz="2400" dirty="0" smtClean="0"/>
              <a:t>prioritize placement of HTML, CSS, JS + proactive refresh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942681" y="2257155"/>
            <a:ext cx="1088695" cy="710897"/>
            <a:chOff x="942681" y="2257155"/>
            <a:chExt cx="1088695" cy="71089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1004341" y="2968052"/>
              <a:ext cx="7442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42681" y="2257155"/>
              <a:ext cx="1088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Lower is faster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 36"/>
          <p:cNvSpPr/>
          <p:nvPr/>
        </p:nvSpPr>
        <p:spPr>
          <a:xfrm>
            <a:off x="2682240" y="2090057"/>
            <a:ext cx="1454331" cy="3535680"/>
          </a:xfrm>
          <a:custGeom>
            <a:avLst/>
            <a:gdLst>
              <a:gd name="connsiteX0" fmla="*/ 1132114 w 1454331"/>
              <a:gd name="connsiteY0" fmla="*/ 156754 h 3535680"/>
              <a:gd name="connsiteX1" fmla="*/ 1262743 w 1454331"/>
              <a:gd name="connsiteY1" fmla="*/ 8709 h 3535680"/>
              <a:gd name="connsiteX2" fmla="*/ 1358537 w 1454331"/>
              <a:gd name="connsiteY2" fmla="*/ 0 h 3535680"/>
              <a:gd name="connsiteX3" fmla="*/ 1454331 w 1454331"/>
              <a:gd name="connsiteY3" fmla="*/ 69669 h 3535680"/>
              <a:gd name="connsiteX4" fmla="*/ 1349829 w 1454331"/>
              <a:gd name="connsiteY4" fmla="*/ 557349 h 3535680"/>
              <a:gd name="connsiteX5" fmla="*/ 1079863 w 1454331"/>
              <a:gd name="connsiteY5" fmla="*/ 1071154 h 3535680"/>
              <a:gd name="connsiteX6" fmla="*/ 949234 w 1454331"/>
              <a:gd name="connsiteY6" fmla="*/ 1663337 h 3535680"/>
              <a:gd name="connsiteX7" fmla="*/ 870857 w 1454331"/>
              <a:gd name="connsiteY7" fmla="*/ 2177143 h 3535680"/>
              <a:gd name="connsiteX8" fmla="*/ 609600 w 1454331"/>
              <a:gd name="connsiteY8" fmla="*/ 2943497 h 3535680"/>
              <a:gd name="connsiteX9" fmla="*/ 478971 w 1454331"/>
              <a:gd name="connsiteY9" fmla="*/ 3300549 h 3535680"/>
              <a:gd name="connsiteX10" fmla="*/ 348343 w 1454331"/>
              <a:gd name="connsiteY10" fmla="*/ 3500846 h 3535680"/>
              <a:gd name="connsiteX11" fmla="*/ 217714 w 1454331"/>
              <a:gd name="connsiteY11" fmla="*/ 3518263 h 3535680"/>
              <a:gd name="connsiteX12" fmla="*/ 60960 w 1454331"/>
              <a:gd name="connsiteY12" fmla="*/ 3518263 h 3535680"/>
              <a:gd name="connsiteX13" fmla="*/ 0 w 1454331"/>
              <a:gd name="connsiteY13" fmla="*/ 3535680 h 3535680"/>
              <a:gd name="connsiteX14" fmla="*/ 60960 w 1454331"/>
              <a:gd name="connsiteY14" fmla="*/ 3378926 h 3535680"/>
              <a:gd name="connsiteX15" fmla="*/ 296091 w 1454331"/>
              <a:gd name="connsiteY15" fmla="*/ 3169920 h 3535680"/>
              <a:gd name="connsiteX16" fmla="*/ 470263 w 1454331"/>
              <a:gd name="connsiteY16" fmla="*/ 2656114 h 3535680"/>
              <a:gd name="connsiteX17" fmla="*/ 1132114 w 1454331"/>
              <a:gd name="connsiteY17" fmla="*/ 156754 h 35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4331" h="3535680">
                <a:moveTo>
                  <a:pt x="1132114" y="156754"/>
                </a:moveTo>
                <a:lnTo>
                  <a:pt x="1262743" y="8709"/>
                </a:lnTo>
                <a:lnTo>
                  <a:pt x="1358537" y="0"/>
                </a:lnTo>
                <a:lnTo>
                  <a:pt x="1454331" y="69669"/>
                </a:lnTo>
                <a:lnTo>
                  <a:pt x="1349829" y="557349"/>
                </a:lnTo>
                <a:lnTo>
                  <a:pt x="1079863" y="1071154"/>
                </a:lnTo>
                <a:lnTo>
                  <a:pt x="949234" y="1663337"/>
                </a:lnTo>
                <a:lnTo>
                  <a:pt x="870857" y="2177143"/>
                </a:lnTo>
                <a:lnTo>
                  <a:pt x="609600" y="2943497"/>
                </a:lnTo>
                <a:lnTo>
                  <a:pt x="478971" y="3300549"/>
                </a:lnTo>
                <a:lnTo>
                  <a:pt x="348343" y="3500846"/>
                </a:lnTo>
                <a:lnTo>
                  <a:pt x="217714" y="3518263"/>
                </a:lnTo>
                <a:lnTo>
                  <a:pt x="60960" y="3518263"/>
                </a:lnTo>
                <a:lnTo>
                  <a:pt x="0" y="3535680"/>
                </a:lnTo>
                <a:lnTo>
                  <a:pt x="60960" y="3378926"/>
                </a:lnTo>
                <a:lnTo>
                  <a:pt x="296091" y="3169920"/>
                </a:lnTo>
                <a:lnTo>
                  <a:pt x="470263" y="2656114"/>
                </a:lnTo>
                <a:lnTo>
                  <a:pt x="1132114" y="156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246811" y="2081349"/>
            <a:ext cx="1584960" cy="3526971"/>
          </a:xfrm>
          <a:custGeom>
            <a:avLst/>
            <a:gdLst>
              <a:gd name="connsiteX0" fmla="*/ 1375955 w 1584960"/>
              <a:gd name="connsiteY0" fmla="*/ 17417 h 3526971"/>
              <a:gd name="connsiteX1" fmla="*/ 1515292 w 1584960"/>
              <a:gd name="connsiteY1" fmla="*/ 0 h 3526971"/>
              <a:gd name="connsiteX2" fmla="*/ 1576252 w 1584960"/>
              <a:gd name="connsiteY2" fmla="*/ 0 h 3526971"/>
              <a:gd name="connsiteX3" fmla="*/ 1584960 w 1584960"/>
              <a:gd name="connsiteY3" fmla="*/ 139337 h 3526971"/>
              <a:gd name="connsiteX4" fmla="*/ 1367246 w 1584960"/>
              <a:gd name="connsiteY4" fmla="*/ 374468 h 3526971"/>
              <a:gd name="connsiteX5" fmla="*/ 1201783 w 1584960"/>
              <a:gd name="connsiteY5" fmla="*/ 574765 h 3526971"/>
              <a:gd name="connsiteX6" fmla="*/ 1175658 w 1584960"/>
              <a:gd name="connsiteY6" fmla="*/ 862148 h 3526971"/>
              <a:gd name="connsiteX7" fmla="*/ 1105989 w 1584960"/>
              <a:gd name="connsiteY7" fmla="*/ 1166948 h 3526971"/>
              <a:gd name="connsiteX8" fmla="*/ 975360 w 1584960"/>
              <a:gd name="connsiteY8" fmla="*/ 1515291 h 3526971"/>
              <a:gd name="connsiteX9" fmla="*/ 896983 w 1584960"/>
              <a:gd name="connsiteY9" fmla="*/ 1785257 h 3526971"/>
              <a:gd name="connsiteX10" fmla="*/ 766355 w 1584960"/>
              <a:gd name="connsiteY10" fmla="*/ 2238102 h 3526971"/>
              <a:gd name="connsiteX11" fmla="*/ 644435 w 1584960"/>
              <a:gd name="connsiteY11" fmla="*/ 2838994 h 3526971"/>
              <a:gd name="connsiteX12" fmla="*/ 600892 w 1584960"/>
              <a:gd name="connsiteY12" fmla="*/ 2943497 h 3526971"/>
              <a:gd name="connsiteX13" fmla="*/ 583475 w 1584960"/>
              <a:gd name="connsiteY13" fmla="*/ 3152502 h 3526971"/>
              <a:gd name="connsiteX14" fmla="*/ 496389 w 1584960"/>
              <a:gd name="connsiteY14" fmla="*/ 3265714 h 3526971"/>
              <a:gd name="connsiteX15" fmla="*/ 269966 w 1584960"/>
              <a:gd name="connsiteY15" fmla="*/ 3387634 h 3526971"/>
              <a:gd name="connsiteX16" fmla="*/ 217715 w 1584960"/>
              <a:gd name="connsiteY16" fmla="*/ 3466011 h 3526971"/>
              <a:gd name="connsiteX17" fmla="*/ 182880 w 1584960"/>
              <a:gd name="connsiteY17" fmla="*/ 3518262 h 3526971"/>
              <a:gd name="connsiteX18" fmla="*/ 121920 w 1584960"/>
              <a:gd name="connsiteY18" fmla="*/ 3526971 h 3526971"/>
              <a:gd name="connsiteX19" fmla="*/ 0 w 1584960"/>
              <a:gd name="connsiteY19" fmla="*/ 3526971 h 3526971"/>
              <a:gd name="connsiteX20" fmla="*/ 0 w 1584960"/>
              <a:gd name="connsiteY20" fmla="*/ 3526971 h 3526971"/>
              <a:gd name="connsiteX21" fmla="*/ 104503 w 1584960"/>
              <a:gd name="connsiteY21" fmla="*/ 3387634 h 3526971"/>
              <a:gd name="connsiteX22" fmla="*/ 156755 w 1584960"/>
              <a:gd name="connsiteY22" fmla="*/ 3291840 h 3526971"/>
              <a:gd name="connsiteX23" fmla="*/ 357052 w 1584960"/>
              <a:gd name="connsiteY23" fmla="*/ 3143794 h 3526971"/>
              <a:gd name="connsiteX24" fmla="*/ 531223 w 1584960"/>
              <a:gd name="connsiteY24" fmla="*/ 2560320 h 3526971"/>
              <a:gd name="connsiteX25" fmla="*/ 696686 w 1584960"/>
              <a:gd name="connsiteY25" fmla="*/ 1584960 h 3526971"/>
              <a:gd name="connsiteX26" fmla="*/ 748938 w 1584960"/>
              <a:gd name="connsiteY26" fmla="*/ 1524000 h 3526971"/>
              <a:gd name="connsiteX27" fmla="*/ 940526 w 1584960"/>
              <a:gd name="connsiteY27" fmla="*/ 1045028 h 3526971"/>
              <a:gd name="connsiteX28" fmla="*/ 992778 w 1584960"/>
              <a:gd name="connsiteY28" fmla="*/ 592182 h 3526971"/>
              <a:gd name="connsiteX29" fmla="*/ 1123406 w 1584960"/>
              <a:gd name="connsiteY29" fmla="*/ 287382 h 3526971"/>
              <a:gd name="connsiteX30" fmla="*/ 1375955 w 1584960"/>
              <a:gd name="connsiteY30" fmla="*/ 17417 h 35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4960" h="3526971">
                <a:moveTo>
                  <a:pt x="1375955" y="17417"/>
                </a:moveTo>
                <a:lnTo>
                  <a:pt x="1515292" y="0"/>
                </a:lnTo>
                <a:lnTo>
                  <a:pt x="1576252" y="0"/>
                </a:lnTo>
                <a:lnTo>
                  <a:pt x="1584960" y="139337"/>
                </a:lnTo>
                <a:lnTo>
                  <a:pt x="1367246" y="374468"/>
                </a:lnTo>
                <a:lnTo>
                  <a:pt x="1201783" y="574765"/>
                </a:lnTo>
                <a:lnTo>
                  <a:pt x="1175658" y="862148"/>
                </a:lnTo>
                <a:lnTo>
                  <a:pt x="1105989" y="1166948"/>
                </a:lnTo>
                <a:lnTo>
                  <a:pt x="975360" y="1515291"/>
                </a:lnTo>
                <a:lnTo>
                  <a:pt x="896983" y="1785257"/>
                </a:lnTo>
                <a:lnTo>
                  <a:pt x="766355" y="2238102"/>
                </a:lnTo>
                <a:lnTo>
                  <a:pt x="644435" y="2838994"/>
                </a:lnTo>
                <a:lnTo>
                  <a:pt x="600892" y="2943497"/>
                </a:lnTo>
                <a:lnTo>
                  <a:pt x="583475" y="3152502"/>
                </a:lnTo>
                <a:lnTo>
                  <a:pt x="496389" y="3265714"/>
                </a:lnTo>
                <a:lnTo>
                  <a:pt x="269966" y="3387634"/>
                </a:lnTo>
                <a:lnTo>
                  <a:pt x="217715" y="3466011"/>
                </a:lnTo>
                <a:lnTo>
                  <a:pt x="182880" y="3518262"/>
                </a:lnTo>
                <a:lnTo>
                  <a:pt x="121920" y="3526971"/>
                </a:lnTo>
                <a:lnTo>
                  <a:pt x="0" y="3526971"/>
                </a:lnTo>
                <a:lnTo>
                  <a:pt x="0" y="3526971"/>
                </a:lnTo>
                <a:lnTo>
                  <a:pt x="104503" y="3387634"/>
                </a:lnTo>
                <a:lnTo>
                  <a:pt x="156755" y="3291840"/>
                </a:lnTo>
                <a:lnTo>
                  <a:pt x="357052" y="3143794"/>
                </a:lnTo>
                <a:lnTo>
                  <a:pt x="531223" y="2560320"/>
                </a:lnTo>
                <a:lnTo>
                  <a:pt x="696686" y="1584960"/>
                </a:lnTo>
                <a:cubicBezTo>
                  <a:pt x="750990" y="1530656"/>
                  <a:pt x="748938" y="1557340"/>
                  <a:pt x="748938" y="1524000"/>
                </a:cubicBezTo>
                <a:lnTo>
                  <a:pt x="940526" y="1045028"/>
                </a:lnTo>
                <a:lnTo>
                  <a:pt x="992778" y="592182"/>
                </a:lnTo>
                <a:lnTo>
                  <a:pt x="1123406" y="287382"/>
                </a:lnTo>
                <a:lnTo>
                  <a:pt x="1375955" y="17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323703" y="2090057"/>
            <a:ext cx="2116183" cy="3518263"/>
          </a:xfrm>
          <a:custGeom>
            <a:avLst/>
            <a:gdLst>
              <a:gd name="connsiteX0" fmla="*/ 1123406 w 2116183"/>
              <a:gd name="connsiteY0" fmla="*/ 287383 h 3518263"/>
              <a:gd name="connsiteX1" fmla="*/ 1436914 w 2116183"/>
              <a:gd name="connsiteY1" fmla="*/ 43543 h 3518263"/>
              <a:gd name="connsiteX2" fmla="*/ 1619794 w 2116183"/>
              <a:gd name="connsiteY2" fmla="*/ 0 h 3518263"/>
              <a:gd name="connsiteX3" fmla="*/ 1837508 w 2116183"/>
              <a:gd name="connsiteY3" fmla="*/ 8709 h 3518263"/>
              <a:gd name="connsiteX4" fmla="*/ 1985554 w 2116183"/>
              <a:gd name="connsiteY4" fmla="*/ 8709 h 3518263"/>
              <a:gd name="connsiteX5" fmla="*/ 2116183 w 2116183"/>
              <a:gd name="connsiteY5" fmla="*/ 0 h 3518263"/>
              <a:gd name="connsiteX6" fmla="*/ 2011680 w 2116183"/>
              <a:gd name="connsiteY6" fmla="*/ 78377 h 3518263"/>
              <a:gd name="connsiteX7" fmla="*/ 1776548 w 2116183"/>
              <a:gd name="connsiteY7" fmla="*/ 95794 h 3518263"/>
              <a:gd name="connsiteX8" fmla="*/ 1628503 w 2116183"/>
              <a:gd name="connsiteY8" fmla="*/ 113212 h 3518263"/>
              <a:gd name="connsiteX9" fmla="*/ 1541417 w 2116183"/>
              <a:gd name="connsiteY9" fmla="*/ 148046 h 3518263"/>
              <a:gd name="connsiteX10" fmla="*/ 1471748 w 2116183"/>
              <a:gd name="connsiteY10" fmla="*/ 261257 h 3518263"/>
              <a:gd name="connsiteX11" fmla="*/ 1445623 w 2116183"/>
              <a:gd name="connsiteY11" fmla="*/ 400594 h 3518263"/>
              <a:gd name="connsiteX12" fmla="*/ 1210491 w 2116183"/>
              <a:gd name="connsiteY12" fmla="*/ 653143 h 3518263"/>
              <a:gd name="connsiteX13" fmla="*/ 1105988 w 2116183"/>
              <a:gd name="connsiteY13" fmla="*/ 896983 h 3518263"/>
              <a:gd name="connsiteX14" fmla="*/ 1062446 w 2116183"/>
              <a:gd name="connsiteY14" fmla="*/ 1088572 h 3518263"/>
              <a:gd name="connsiteX15" fmla="*/ 966651 w 2116183"/>
              <a:gd name="connsiteY15" fmla="*/ 1254034 h 3518263"/>
              <a:gd name="connsiteX16" fmla="*/ 940526 w 2116183"/>
              <a:gd name="connsiteY16" fmla="*/ 1384663 h 3518263"/>
              <a:gd name="connsiteX17" fmla="*/ 757646 w 2116183"/>
              <a:gd name="connsiteY17" fmla="*/ 2211977 h 3518263"/>
              <a:gd name="connsiteX18" fmla="*/ 670560 w 2116183"/>
              <a:gd name="connsiteY18" fmla="*/ 2743200 h 3518263"/>
              <a:gd name="connsiteX19" fmla="*/ 548640 w 2116183"/>
              <a:gd name="connsiteY19" fmla="*/ 3161212 h 3518263"/>
              <a:gd name="connsiteX20" fmla="*/ 478971 w 2116183"/>
              <a:gd name="connsiteY20" fmla="*/ 3213463 h 3518263"/>
              <a:gd name="connsiteX21" fmla="*/ 452846 w 2116183"/>
              <a:gd name="connsiteY21" fmla="*/ 3370217 h 3518263"/>
              <a:gd name="connsiteX22" fmla="*/ 304800 w 2116183"/>
              <a:gd name="connsiteY22" fmla="*/ 3396343 h 3518263"/>
              <a:gd name="connsiteX23" fmla="*/ 182880 w 2116183"/>
              <a:gd name="connsiteY23" fmla="*/ 3431177 h 3518263"/>
              <a:gd name="connsiteX24" fmla="*/ 87086 w 2116183"/>
              <a:gd name="connsiteY24" fmla="*/ 3466012 h 3518263"/>
              <a:gd name="connsiteX25" fmla="*/ 95794 w 2116183"/>
              <a:gd name="connsiteY25" fmla="*/ 3509554 h 3518263"/>
              <a:gd name="connsiteX26" fmla="*/ 34834 w 2116183"/>
              <a:gd name="connsiteY26" fmla="*/ 3518263 h 3518263"/>
              <a:gd name="connsiteX27" fmla="*/ 0 w 2116183"/>
              <a:gd name="connsiteY27" fmla="*/ 3500846 h 3518263"/>
              <a:gd name="connsiteX28" fmla="*/ 0 w 2116183"/>
              <a:gd name="connsiteY28" fmla="*/ 3405052 h 3518263"/>
              <a:gd name="connsiteX29" fmla="*/ 78377 w 2116183"/>
              <a:gd name="connsiteY29" fmla="*/ 3317966 h 3518263"/>
              <a:gd name="connsiteX30" fmla="*/ 243840 w 2116183"/>
              <a:gd name="connsiteY30" fmla="*/ 3204754 h 3518263"/>
              <a:gd name="connsiteX31" fmla="*/ 278674 w 2116183"/>
              <a:gd name="connsiteY31" fmla="*/ 3135086 h 3518263"/>
              <a:gd name="connsiteX32" fmla="*/ 531223 w 2116183"/>
              <a:gd name="connsiteY32" fmla="*/ 2307772 h 3518263"/>
              <a:gd name="connsiteX33" fmla="*/ 879566 w 2116183"/>
              <a:gd name="connsiteY33" fmla="*/ 818606 h 3518263"/>
              <a:gd name="connsiteX34" fmla="*/ 1123406 w 2116183"/>
              <a:gd name="connsiteY34" fmla="*/ 287383 h 35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16183" h="3518263">
                <a:moveTo>
                  <a:pt x="1123406" y="287383"/>
                </a:moveTo>
                <a:lnTo>
                  <a:pt x="1436914" y="43543"/>
                </a:lnTo>
                <a:lnTo>
                  <a:pt x="1619794" y="0"/>
                </a:lnTo>
                <a:lnTo>
                  <a:pt x="1837508" y="8709"/>
                </a:lnTo>
                <a:lnTo>
                  <a:pt x="1985554" y="8709"/>
                </a:lnTo>
                <a:lnTo>
                  <a:pt x="2116183" y="0"/>
                </a:lnTo>
                <a:lnTo>
                  <a:pt x="2011680" y="78377"/>
                </a:lnTo>
                <a:lnTo>
                  <a:pt x="1776548" y="95794"/>
                </a:lnTo>
                <a:lnTo>
                  <a:pt x="1628503" y="113212"/>
                </a:lnTo>
                <a:lnTo>
                  <a:pt x="1541417" y="148046"/>
                </a:lnTo>
                <a:lnTo>
                  <a:pt x="1471748" y="261257"/>
                </a:lnTo>
                <a:lnTo>
                  <a:pt x="1445623" y="400594"/>
                </a:lnTo>
                <a:lnTo>
                  <a:pt x="1210491" y="653143"/>
                </a:lnTo>
                <a:lnTo>
                  <a:pt x="1105988" y="896983"/>
                </a:lnTo>
                <a:lnTo>
                  <a:pt x="1062446" y="1088572"/>
                </a:lnTo>
                <a:lnTo>
                  <a:pt x="966651" y="1254034"/>
                </a:lnTo>
                <a:lnTo>
                  <a:pt x="940526" y="1384663"/>
                </a:lnTo>
                <a:lnTo>
                  <a:pt x="757646" y="2211977"/>
                </a:lnTo>
                <a:lnTo>
                  <a:pt x="670560" y="2743200"/>
                </a:lnTo>
                <a:lnTo>
                  <a:pt x="548640" y="3161212"/>
                </a:lnTo>
                <a:lnTo>
                  <a:pt x="478971" y="3213463"/>
                </a:lnTo>
                <a:lnTo>
                  <a:pt x="452846" y="3370217"/>
                </a:lnTo>
                <a:lnTo>
                  <a:pt x="304800" y="3396343"/>
                </a:lnTo>
                <a:lnTo>
                  <a:pt x="182880" y="3431177"/>
                </a:lnTo>
                <a:lnTo>
                  <a:pt x="87086" y="3466012"/>
                </a:lnTo>
                <a:lnTo>
                  <a:pt x="95794" y="3509554"/>
                </a:lnTo>
                <a:lnTo>
                  <a:pt x="34834" y="3518263"/>
                </a:lnTo>
                <a:lnTo>
                  <a:pt x="0" y="3500846"/>
                </a:lnTo>
                <a:lnTo>
                  <a:pt x="0" y="3405052"/>
                </a:lnTo>
                <a:lnTo>
                  <a:pt x="78377" y="3317966"/>
                </a:lnTo>
                <a:lnTo>
                  <a:pt x="243840" y="3204754"/>
                </a:lnTo>
                <a:lnTo>
                  <a:pt x="278674" y="3135086"/>
                </a:lnTo>
                <a:lnTo>
                  <a:pt x="531223" y="2307772"/>
                </a:lnTo>
                <a:lnTo>
                  <a:pt x="879566" y="818606"/>
                </a:lnTo>
                <a:lnTo>
                  <a:pt x="1123406" y="287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77944" y="2377098"/>
            <a:ext cx="58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Compare with following </a:t>
            </a:r>
            <a:r>
              <a:rPr lang="en-US" sz="2400" i="1" u="sng" dirty="0" smtClean="0">
                <a:solidFill>
                  <a:srgbClr val="FF0000"/>
                </a:solidFill>
              </a:rPr>
              <a:t>Type</a:t>
            </a:r>
            <a:r>
              <a:rPr lang="en-US" sz="2400" i="1" u="sng" dirty="0" smtClean="0"/>
              <a:t>-based  schemes:</a:t>
            </a:r>
            <a:endParaRPr lang="en-US" sz="2400" i="1" u="sng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59122" y="3817088"/>
            <a:ext cx="353659" cy="2456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68212" y="302487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&gt; 30ms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60349" y="3818611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&gt; 100ms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68212" y="464110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&gt; 200ms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029443" y="3815415"/>
            <a:ext cx="802328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00347" y="3815415"/>
            <a:ext cx="1696725" cy="13678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77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0"/>
    </mc:Choice>
    <mc:Fallback xmlns="">
      <p:transition spd="slow" advTm="7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5" grpId="0"/>
      <p:bldP spid="22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7" grpId="0" animBg="1"/>
      <p:bldP spid="40" grpId="0" animBg="1"/>
      <p:bldP spid="41" grpId="0" animBg="1"/>
      <p:bldP spid="42" grpId="0"/>
      <p:bldP spid="21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66027" y="1597373"/>
            <a:ext cx="5534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 ONLY reduces </a:t>
            </a:r>
            <a:r>
              <a:rPr lang="en-US" sz="2400" i="1" dirty="0" smtClean="0">
                <a:solidFill>
                  <a:srgbClr val="FF0000"/>
                </a:solidFill>
              </a:rPr>
              <a:t>&gt;50ms for 15% </a:t>
            </a:r>
            <a:r>
              <a:rPr lang="en-US" sz="2400" dirty="0" smtClean="0"/>
              <a:t>of pages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16" y="213899"/>
            <a:ext cx="10681440" cy="974008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Prioritization </a:t>
            </a:r>
            <a:r>
              <a:rPr lang="en-US" sz="3600" i="1" dirty="0" smtClean="0"/>
              <a:t>(100 Alexa pages)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6266027" y="2976331"/>
            <a:ext cx="5699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PL+ PR reduces </a:t>
            </a:r>
            <a:r>
              <a:rPr lang="en-US" sz="2400" i="1" dirty="0" smtClean="0">
                <a:solidFill>
                  <a:srgbClr val="FF0000"/>
                </a:solidFill>
              </a:rPr>
              <a:t>&gt; 50ms for 60%</a:t>
            </a:r>
            <a:r>
              <a:rPr lang="en-US" sz="2400" dirty="0" smtClean="0"/>
              <a:t> of pages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&gt; 100ms </a:t>
            </a:r>
            <a:r>
              <a:rPr lang="en-US" sz="2400" b="1" i="1" dirty="0">
                <a:solidFill>
                  <a:srgbClr val="FF0000"/>
                </a:solidFill>
              </a:rPr>
              <a:t>for </a:t>
            </a:r>
            <a:r>
              <a:rPr lang="en-US" sz="2400" b="1" i="1" dirty="0" smtClean="0">
                <a:solidFill>
                  <a:srgbClr val="FF0000"/>
                </a:solidFill>
              </a:rPr>
              <a:t>35%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pages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266027" y="2301168"/>
            <a:ext cx="587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PL ONLY reduces </a:t>
            </a:r>
            <a:r>
              <a:rPr lang="en-US" sz="2400" i="1" dirty="0" smtClean="0">
                <a:solidFill>
                  <a:srgbClr val="FF0000"/>
                </a:solidFill>
              </a:rPr>
              <a:t>&gt;50ms for 40% </a:t>
            </a:r>
            <a:r>
              <a:rPr lang="en-US" sz="2400" dirty="0" smtClean="0"/>
              <a:t>of pages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254470" y="4318116"/>
            <a:ext cx="5534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&gt; 200ms reductions </a:t>
            </a:r>
            <a:r>
              <a:rPr lang="en-US" sz="2400" dirty="0" smtClean="0"/>
              <a:t>for some pages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254470" y="5076559"/>
            <a:ext cx="6125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Prioritization helps reduce end-to-end latency significantly !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37719"/>
              </p:ext>
            </p:extLst>
          </p:nvPr>
        </p:nvGraphicFramePr>
        <p:xfrm>
          <a:off x="2" y="1486019"/>
          <a:ext cx="5733141" cy="478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46"/>
          <p:cNvSpPr/>
          <p:nvPr/>
        </p:nvSpPr>
        <p:spPr>
          <a:xfrm>
            <a:off x="590401" y="6027358"/>
            <a:ext cx="502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Reduction in 90</a:t>
            </a:r>
            <a:r>
              <a:rPr lang="en-US" baseline="30000" dirty="0" smtClean="0"/>
              <a:t>th</a:t>
            </a:r>
            <a:r>
              <a:rPr lang="en-US" dirty="0" smtClean="0"/>
              <a:t> percentile latency</a:t>
            </a:r>
            <a:r>
              <a:rPr lang="en-US" i="1" dirty="0" smtClean="0">
                <a:solidFill>
                  <a:srgbClr val="FF0000"/>
                </a:solidFill>
              </a:rPr>
              <a:t> -- </a:t>
            </a:r>
            <a:r>
              <a:rPr lang="en-US" dirty="0" smtClean="0"/>
              <a:t>similar trends (details in paper)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7896" y="1566366"/>
            <a:ext cx="228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FF0000"/>
                </a:solidFill>
              </a:rPr>
              <a:t>Type</a:t>
            </a:r>
            <a:r>
              <a:rPr lang="en-US" sz="2000" i="1" u="sng" dirty="0" smtClean="0"/>
              <a:t> based schemes</a:t>
            </a:r>
            <a:endParaRPr lang="en-US" sz="2000" i="1" u="sng" dirty="0"/>
          </a:p>
        </p:txBody>
      </p:sp>
      <p:sp>
        <p:nvSpPr>
          <p:cNvPr id="5" name="Oval 4"/>
          <p:cNvSpPr/>
          <p:nvPr/>
        </p:nvSpPr>
        <p:spPr>
          <a:xfrm>
            <a:off x="2866572" y="4092270"/>
            <a:ext cx="476298" cy="1058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58608" y="3377590"/>
            <a:ext cx="547117" cy="1773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4616" y="3228406"/>
            <a:ext cx="679675" cy="2071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54809" y="3228406"/>
            <a:ext cx="1959762" cy="2429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33482" y="2336333"/>
            <a:ext cx="679675" cy="2963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60"/>
    </mc:Choice>
    <mc:Fallback xmlns="">
      <p:transition spd="slow" advTm="5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21" grpId="0"/>
      <p:bldP spid="34" grpId="0"/>
      <p:bldP spid="45" grpId="0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orldartsme.com/images/flash-symbol-comic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973" y="506040"/>
            <a:ext cx="5397490" cy="54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://revel.in/wp-content/uploads/2015/04/UX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762" y="4267001"/>
            <a:ext cx="1902431" cy="19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log.hostonnet.com/wp-content/uploads/2014/10/Amaz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" y="2338733"/>
            <a:ext cx="1959190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08484" y="2094344"/>
            <a:ext cx="5986254" cy="784830"/>
            <a:chOff x="5570302" y="1360784"/>
            <a:chExt cx="5986254" cy="784830"/>
          </a:xfrm>
        </p:grpSpPr>
        <p:sp>
          <p:nvSpPr>
            <p:cNvPr id="5" name="Rectangle 4"/>
            <p:cNvSpPr/>
            <p:nvPr/>
          </p:nvSpPr>
          <p:spPr>
            <a:xfrm>
              <a:off x="5570302" y="1360784"/>
              <a:ext cx="5986254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 smtClean="0">
                  <a:solidFill>
                    <a:srgbClr val="FF0000"/>
                  </a:solidFill>
                </a:rPr>
                <a:t>100 </a:t>
              </a:r>
              <a:r>
                <a:rPr lang="en-US" sz="3000" dirty="0" err="1" smtClean="0">
                  <a:solidFill>
                    <a:srgbClr val="FF0000"/>
                  </a:solidFill>
                </a:rPr>
                <a:t>ms</a:t>
              </a:r>
              <a:r>
                <a:rPr lang="en-US" sz="3000" dirty="0" smtClean="0"/>
                <a:t>        latency </a:t>
              </a:r>
              <a:r>
                <a:rPr lang="en-US" sz="3000" dirty="0" smtClean="0">
                  <a:sym typeface="Wingdings" panose="05000000000000000000" pitchFamily="2" charset="2"/>
                </a:rPr>
                <a:t> </a:t>
              </a:r>
              <a:r>
                <a:rPr lang="en-US" sz="3000" dirty="0" smtClean="0">
                  <a:solidFill>
                    <a:srgbClr val="FF0000"/>
                  </a:solidFill>
                </a:rPr>
                <a:t>1</a:t>
              </a:r>
              <a:r>
                <a:rPr lang="en-US" sz="3000" dirty="0">
                  <a:solidFill>
                    <a:srgbClr val="FF0000"/>
                  </a:solidFill>
                </a:rPr>
                <a:t>%</a:t>
              </a:r>
              <a:r>
                <a:rPr lang="en-US" sz="3000" dirty="0"/>
                <a:t> </a:t>
              </a:r>
              <a:r>
                <a:rPr lang="en-US" sz="3000" dirty="0" smtClean="0"/>
                <a:t>       in </a:t>
              </a:r>
              <a:r>
                <a:rPr lang="en-US" sz="3000" dirty="0"/>
                <a:t>sales</a:t>
              </a:r>
            </a:p>
          </p:txBody>
        </p:sp>
        <p:pic>
          <p:nvPicPr>
            <p:cNvPr id="20" name="Picture 18" descr="http://www.clker.com/cliparts/C/7/H/c/x/7/plain-red-arrow-up-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728014" y="1408166"/>
              <a:ext cx="447878" cy="64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://www.clker.com/cliparts/C/7/H/c/x/7/plain-red-arrow-up-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174" y="1364201"/>
              <a:ext cx="447878" cy="64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39" y="114010"/>
            <a:ext cx="10146501" cy="1325563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Latency </a:t>
            </a:r>
            <a:r>
              <a:rPr lang="en-US" dirty="0" smtClean="0"/>
              <a:t>is critical for web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0" name="Picture 6" descr="http://insideofknoxville.com/wp-content/uploads/2013/12/make-google-default-search-engin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2" y="2978778"/>
            <a:ext cx="1995132" cy="15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9599" y="3146071"/>
            <a:ext cx="9588622" cy="776421"/>
            <a:chOff x="2061275" y="2328481"/>
            <a:chExt cx="10037334" cy="776421"/>
          </a:xfrm>
        </p:grpSpPr>
        <p:sp>
          <p:nvSpPr>
            <p:cNvPr id="6" name="Rectangle 5"/>
            <p:cNvSpPr/>
            <p:nvPr/>
          </p:nvSpPr>
          <p:spPr>
            <a:xfrm>
              <a:off x="2061275" y="2328481"/>
              <a:ext cx="10037334" cy="710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 smtClean="0">
                  <a:solidFill>
                    <a:srgbClr val="FF0000"/>
                  </a:solidFill>
                </a:rPr>
                <a:t>500 </a:t>
              </a:r>
              <a:r>
                <a:rPr lang="en-US" sz="3000" dirty="0" err="1" smtClean="0">
                  <a:solidFill>
                    <a:srgbClr val="FF0000"/>
                  </a:solidFill>
                </a:rPr>
                <a:t>ms</a:t>
              </a:r>
              <a:r>
                <a:rPr lang="en-US" sz="3000" dirty="0" smtClean="0"/>
                <a:t>       page generation time </a:t>
              </a:r>
              <a:r>
                <a:rPr lang="en-US" sz="3000" dirty="0" smtClean="0">
                  <a:sym typeface="Wingdings" panose="05000000000000000000" pitchFamily="2" charset="2"/>
                </a:rPr>
                <a:t> </a:t>
              </a:r>
              <a:r>
                <a:rPr lang="en-US" sz="3000" dirty="0" smtClean="0"/>
                <a:t>traffic        by </a:t>
              </a:r>
              <a:r>
                <a:rPr lang="en-US" sz="3000" dirty="0" smtClean="0">
                  <a:solidFill>
                    <a:srgbClr val="FF0000"/>
                  </a:solidFill>
                </a:rPr>
                <a:t>20%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  <p:pic>
          <p:nvPicPr>
            <p:cNvPr id="1042" name="Picture 18" descr="http://www.clker.com/cliparts/C/7/H/c/x/7/plain-red-arrow-up-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206" y="2344856"/>
              <a:ext cx="447878" cy="64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clker.com/cliparts/C/7/H/c/x/7/plain-red-arrow-up-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049909" y="2456795"/>
              <a:ext cx="447878" cy="64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27157" y="4415423"/>
            <a:ext cx="11614611" cy="703130"/>
            <a:chOff x="170679" y="3936896"/>
            <a:chExt cx="12158132" cy="703130"/>
          </a:xfrm>
        </p:grpSpPr>
        <p:sp>
          <p:nvSpPr>
            <p:cNvPr id="8" name="Rectangle 7"/>
            <p:cNvSpPr/>
            <p:nvPr/>
          </p:nvSpPr>
          <p:spPr>
            <a:xfrm>
              <a:off x="170679" y="3960942"/>
              <a:ext cx="121581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/>
                <a:t>Adding </a:t>
              </a:r>
              <a:r>
                <a:rPr lang="en-US" sz="3000" dirty="0" smtClean="0"/>
                <a:t>          search </a:t>
              </a:r>
              <a:r>
                <a:rPr lang="en-US" sz="3000" dirty="0"/>
                <a:t>results </a:t>
              </a:r>
              <a:r>
                <a:rPr lang="en-US" sz="3000" dirty="0" smtClean="0">
                  <a:sym typeface="Wingdings" panose="05000000000000000000" pitchFamily="2" charset="2"/>
                </a:rPr>
                <a:t> </a:t>
              </a:r>
              <a:r>
                <a:rPr lang="en-US" sz="3000" dirty="0" smtClean="0"/>
                <a:t>page </a:t>
              </a:r>
              <a:r>
                <a:rPr lang="en-US" sz="3000" dirty="0"/>
                <a:t>2% </a:t>
              </a:r>
              <a:r>
                <a:rPr lang="en-US" sz="3000" dirty="0" smtClean="0"/>
                <a:t>slower  </a:t>
              </a:r>
              <a:r>
                <a:rPr lang="en-US" sz="3000" dirty="0" smtClean="0">
                  <a:sym typeface="Wingdings" panose="05000000000000000000" pitchFamily="2" charset="2"/>
                </a:rPr>
                <a:t>  </a:t>
              </a:r>
              <a:r>
                <a:rPr lang="en-US" sz="3000" dirty="0" smtClean="0"/>
                <a:t>2</a:t>
              </a:r>
              <a:r>
                <a:rPr lang="en-US" sz="3000" dirty="0"/>
                <a:t>% </a:t>
              </a:r>
              <a:r>
                <a:rPr lang="en-US" sz="3000" dirty="0" smtClean="0"/>
                <a:t>     searches/user</a:t>
              </a:r>
              <a:endParaRPr lang="en-US" sz="3000" dirty="0"/>
            </a:p>
          </p:txBody>
        </p:sp>
        <p:pic>
          <p:nvPicPr>
            <p:cNvPr id="1044" name="Picture 20" descr="http://fla.fg-a.com/shopping-cart/shopping-cart-black-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524" y="3936896"/>
              <a:ext cx="669762" cy="56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http://www.clker.com/cliparts/C/7/H/c/x/7/plain-red-arrow-up-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985016" y="3991919"/>
              <a:ext cx="447878" cy="64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254623" y="5445756"/>
            <a:ext cx="9928018" cy="1107996"/>
            <a:chOff x="2088497" y="5583941"/>
            <a:chExt cx="992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3087770" y="5583941"/>
              <a:ext cx="89287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i="1" dirty="0" smtClean="0">
                  <a:solidFill>
                    <a:srgbClr val="FF0000"/>
                  </a:solidFill>
                </a:rPr>
                <a:t>100ms</a:t>
              </a:r>
              <a:r>
                <a:rPr lang="en-US" sz="3000" dirty="0" smtClean="0"/>
                <a:t> response time: for web page to feel  </a:t>
              </a:r>
              <a:r>
                <a:rPr lang="en-US" sz="3000" i="1" dirty="0" smtClean="0">
                  <a:solidFill>
                    <a:srgbClr val="FF0000"/>
                  </a:solidFill>
                </a:rPr>
                <a:t>”instantaneous” </a:t>
              </a:r>
              <a:r>
                <a:rPr lang="en-US" dirty="0" smtClean="0"/>
                <a:t>[</a:t>
              </a:r>
              <a:r>
                <a:rPr lang="en-US" dirty="0" err="1" smtClean="0"/>
                <a:t>Jakob</a:t>
              </a:r>
              <a:r>
                <a:rPr lang="en-US" dirty="0" smtClean="0"/>
                <a:t> </a:t>
              </a:r>
              <a:r>
                <a:rPr lang="en-US" dirty="0" err="1" smtClean="0"/>
                <a:t>Neilsen</a:t>
              </a:r>
              <a:r>
                <a:rPr lang="en-US" dirty="0" smtClean="0"/>
                <a:t>, Usability Engineering]</a:t>
              </a:r>
              <a:r>
                <a:rPr lang="en-US" sz="3600" i="1" dirty="0" smtClean="0">
                  <a:solidFill>
                    <a:srgbClr val="FF0000"/>
                  </a:solidFill>
                </a:rPr>
                <a:t> </a:t>
              </a:r>
              <a:endParaRPr lang="en-US" sz="3600" i="1" dirty="0">
                <a:solidFill>
                  <a:srgbClr val="FF0000"/>
                </a:solidFill>
              </a:endParaRPr>
            </a:p>
          </p:txBody>
        </p:sp>
        <p:pic>
          <p:nvPicPr>
            <p:cNvPr id="1046" name="Picture 22" descr="http://images.clipartpanda.com/attention-clipart-attention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497" y="5656011"/>
              <a:ext cx="806927" cy="80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 descr="http://worldartsme.com/images/flash-symbol-comic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235" y="249258"/>
            <a:ext cx="1500938" cy="15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0047" y="3058218"/>
            <a:ext cx="614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Web applications need to be fast for good user experience ! 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48273" y="816126"/>
            <a:ext cx="2052374" cy="1535194"/>
            <a:chOff x="1140928" y="1299687"/>
            <a:chExt cx="2052374" cy="153519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5464">
              <a:off x="1140928" y="1490261"/>
              <a:ext cx="988856" cy="134462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866" y="1299687"/>
              <a:ext cx="988856" cy="134462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2232">
              <a:off x="2204446" y="1369632"/>
              <a:ext cx="988856" cy="1344620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4601957" y="1210992"/>
            <a:ext cx="5372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Direct financial implications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199970" y="4972402"/>
            <a:ext cx="367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[Marissa Mayer, Web 2.0 conference]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90372" y="2753051"/>
            <a:ext cx="322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[Greg Linden, Make Data Useful]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8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5"/>
    </mc:Choice>
    <mc:Fallback xmlns="">
      <p:transition spd="slow" advTm="36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9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53457"/>
              </p:ext>
            </p:extLst>
          </p:nvPr>
        </p:nvGraphicFramePr>
        <p:xfrm>
          <a:off x="0" y="2996310"/>
          <a:ext cx="7615906" cy="31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30" y="163593"/>
            <a:ext cx="10320942" cy="1325563"/>
          </a:xfrm>
        </p:spPr>
        <p:txBody>
          <a:bodyPr/>
          <a:lstStyle/>
          <a:p>
            <a:r>
              <a:rPr lang="en-US" dirty="0" smtClean="0"/>
              <a:t>Can page-aware placement schemes give more benefits?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4802" y="3143907"/>
            <a:ext cx="37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Type</a:t>
            </a:r>
            <a:r>
              <a:rPr lang="en-US" sz="2800" dirty="0" smtClean="0"/>
              <a:t>-based placement sufficient for most pages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33286" y="5296645"/>
            <a:ext cx="459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Benefits</a:t>
            </a:r>
            <a:r>
              <a:rPr lang="en-US" sz="2800" i="1" dirty="0" smtClean="0">
                <a:solidFill>
                  <a:srgbClr val="FF0000"/>
                </a:solidFill>
              </a:rPr>
              <a:t> &gt;50ms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4%</a:t>
            </a:r>
            <a:r>
              <a:rPr lang="en-US" sz="2800" dirty="0" smtClean="0"/>
              <a:t> pages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7531" y="1760990"/>
            <a:ext cx="6898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Disable proactive </a:t>
            </a:r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efresh, </a:t>
            </a:r>
            <a:r>
              <a:rPr lang="en-US" sz="2800" dirty="0" smtClean="0"/>
              <a:t>vary placement schemes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7" y="3262886"/>
            <a:ext cx="413617" cy="57680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6" name="Oval 15"/>
          <p:cNvSpPr/>
          <p:nvPr/>
        </p:nvSpPr>
        <p:spPr>
          <a:xfrm>
            <a:off x="4237415" y="4418531"/>
            <a:ext cx="3378491" cy="830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5629" y="3278681"/>
            <a:ext cx="1209126" cy="2031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15419" y="4236472"/>
            <a:ext cx="37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22% of pages show more benefits with </a:t>
            </a:r>
            <a:r>
              <a:rPr lang="en-US" sz="2000" i="1" dirty="0" err="1" smtClean="0">
                <a:solidFill>
                  <a:srgbClr val="FF0000"/>
                </a:solidFill>
              </a:rPr>
              <a:t>OLDep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13" name="Group 12"/>
          <p:cNvGrpSpPr/>
          <p:nvPr/>
        </p:nvGrpSpPr>
        <p:grpSpPr>
          <a:xfrm>
            <a:off x="6956525" y="1234677"/>
            <a:ext cx="5423952" cy="1177739"/>
            <a:chOff x="5066033" y="1774226"/>
            <a:chExt cx="5423952" cy="1362607"/>
          </a:xfrm>
        </p:grpSpPr>
        <p:sp>
          <p:nvSpPr>
            <p:cNvPr id="15" name="TextBox 14"/>
            <p:cNvSpPr txBox="1"/>
            <p:nvPr/>
          </p:nvSpPr>
          <p:spPr>
            <a:xfrm>
              <a:off x="5712208" y="2600541"/>
              <a:ext cx="883418" cy="53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OBS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49719" y="2595633"/>
              <a:ext cx="936935" cy="53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Type</a:t>
              </a:r>
              <a:endParaRPr lang="en-US" sz="2400" i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29413" y="2602701"/>
              <a:ext cx="1385679" cy="53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OL Type</a:t>
              </a:r>
              <a:endParaRPr lang="en-US" sz="2400" i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1538" y="2614663"/>
              <a:ext cx="128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OL Dep</a:t>
              </a:r>
              <a:endParaRPr lang="en-US" sz="2400" i="1" dirty="0" smtClean="0"/>
            </a:p>
          </p:txBody>
        </p:sp>
        <p:sp>
          <p:nvSpPr>
            <p:cNvPr id="22" name="Striped Right Arrow 21"/>
            <p:cNvSpPr/>
            <p:nvPr/>
          </p:nvSpPr>
          <p:spPr>
            <a:xfrm>
              <a:off x="6165476" y="2203456"/>
              <a:ext cx="3025387" cy="473627"/>
            </a:xfrm>
            <a:prstGeom prst="stripedRightArrow">
              <a:avLst/>
            </a:prstGeom>
            <a:gradFill flip="none" rotWithShape="1">
              <a:gsLst>
                <a:gs pos="28000">
                  <a:srgbClr val="0070C0"/>
                </a:gs>
                <a:gs pos="0">
                  <a:schemeClr val="accent5">
                    <a:lumMod val="20000"/>
                    <a:lumOff val="80000"/>
                  </a:schemeClr>
                </a:gs>
                <a:gs pos="59000">
                  <a:schemeClr val="accent5">
                    <a:lumMod val="75000"/>
                  </a:schemeClr>
                </a:gs>
                <a:gs pos="87000">
                  <a:srgbClr val="0020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6033" y="1774226"/>
              <a:ext cx="1529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Less complex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22226" y="1804210"/>
              <a:ext cx="1767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More complex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1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0"/>
    </mc:Choice>
    <mc:Fallback xmlns="">
      <p:transition spd="slow" advTm="41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5" grpId="0"/>
      <p:bldP spid="6" grpId="0"/>
      <p:bldP spid="16" grpId="0" animBg="1"/>
      <p:bldP spid="19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323" y="213852"/>
            <a:ext cx="10827656" cy="1325563"/>
          </a:xfrm>
        </p:spPr>
        <p:txBody>
          <a:bodyPr/>
          <a:lstStyle/>
          <a:p>
            <a:r>
              <a:rPr lang="en-US" dirty="0" smtClean="0"/>
              <a:t>When does prioritization beyond </a:t>
            </a:r>
            <a:r>
              <a:rPr lang="en-US" i="1" dirty="0" smtClean="0">
                <a:solidFill>
                  <a:srgbClr val="FF0000"/>
                </a:solidFill>
              </a:rPr>
              <a:t>Type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477490"/>
              </p:ext>
            </p:extLst>
          </p:nvPr>
        </p:nvGraphicFramePr>
        <p:xfrm>
          <a:off x="-123157" y="1942243"/>
          <a:ext cx="5870814" cy="459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1028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5457642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4604353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9418" y="1486368"/>
            <a:ext cx="166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Required for onload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3543" y="1511648"/>
            <a:ext cx="166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Prioritized by </a:t>
            </a:r>
            <a:r>
              <a:rPr lang="en-US" sz="2400" i="1" dirty="0" smtClean="0">
                <a:solidFill>
                  <a:srgbClr val="FF0000"/>
                </a:solidFill>
              </a:rPr>
              <a:t>Type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30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10" y="4592281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09" y="3348938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23253" y="1511648"/>
            <a:ext cx="253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Prioritized by </a:t>
            </a:r>
            <a:r>
              <a:rPr lang="en-US" sz="2400" i="1" dirty="0" err="1" smtClean="0">
                <a:solidFill>
                  <a:srgbClr val="FF0000"/>
                </a:solidFill>
              </a:rPr>
              <a:t>OLType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&amp;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OLDep</a:t>
            </a:r>
            <a:endParaRPr lang="en-US" sz="2400" dirty="0"/>
          </a:p>
        </p:txBody>
      </p:sp>
      <p:pic>
        <p:nvPicPr>
          <p:cNvPr id="33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38" y="5445570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oursesupport.com/CE/check-mar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38" y="4592281"/>
            <a:ext cx="577151" cy="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04393" y="5394116"/>
            <a:ext cx="603183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04393" y="4295232"/>
            <a:ext cx="603183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20435" y="3101442"/>
            <a:ext cx="603183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09" y="5500059"/>
            <a:ext cx="468886" cy="4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95" y="3405998"/>
            <a:ext cx="468886" cy="4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95" y="2451308"/>
            <a:ext cx="468886" cy="4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3877" y="3436727"/>
            <a:ext cx="71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HCJ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036" y="4573694"/>
            <a:ext cx="71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HCJ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723" y="5439611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Other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4393" y="2429621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Other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3117" y="1486368"/>
            <a:ext cx="103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 Type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61"/>
    </mc:Choice>
    <mc:Fallback xmlns="">
      <p:transition spd="slow" advTm="36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2" grpId="0"/>
      <p:bldP spid="3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729" y="333385"/>
            <a:ext cx="10317434" cy="90510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Can page-aware proactive refresh strategies give more benefits ? </a:t>
            </a: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1943" y="1944811"/>
            <a:ext cx="5356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OBS </a:t>
            </a:r>
            <a:r>
              <a:rPr lang="en-US" sz="2800" dirty="0" smtClean="0"/>
              <a:t>placement, but vary refresh strategy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3114" y="4817326"/>
            <a:ext cx="10569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efore</a:t>
            </a:r>
            <a:r>
              <a:rPr lang="en-US" sz="2800" i="1" dirty="0" smtClean="0">
                <a:solidFill>
                  <a:srgbClr val="FF0000"/>
                </a:solidFill>
              </a:rPr>
              <a:t> O</a:t>
            </a:r>
            <a:r>
              <a:rPr lang="en-US" sz="2800" i="1" dirty="0" smtClean="0"/>
              <a:t>nload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strategy </a:t>
            </a:r>
            <a:r>
              <a:rPr lang="en-US" sz="2800" i="1" dirty="0" smtClean="0">
                <a:solidFill>
                  <a:srgbClr val="FF0000"/>
                </a:solidFill>
              </a:rPr>
              <a:t>significantly better </a:t>
            </a:r>
            <a:r>
              <a:rPr lang="en-US" sz="2800" dirty="0" smtClean="0"/>
              <a:t>than</a:t>
            </a:r>
            <a:r>
              <a:rPr lang="en-US" sz="2800" i="1" dirty="0" smtClean="0">
                <a:solidFill>
                  <a:srgbClr val="FF0000"/>
                </a:solidFill>
              </a:rPr>
              <a:t> HCJ </a:t>
            </a:r>
            <a:r>
              <a:rPr lang="en-US" sz="2800" i="1" dirty="0" smtClean="0"/>
              <a:t>for</a:t>
            </a:r>
            <a:r>
              <a:rPr lang="en-US" sz="2800" i="1" dirty="0" smtClean="0">
                <a:solidFill>
                  <a:srgbClr val="FF0000"/>
                </a:solidFill>
              </a:rPr>
              <a:t> 5%</a:t>
            </a:r>
            <a:r>
              <a:rPr lang="en-US" sz="2800" i="1" dirty="0" smtClean="0"/>
              <a:t> pages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77576" y="4008099"/>
            <a:ext cx="8704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HCJ </a:t>
            </a:r>
            <a:r>
              <a:rPr lang="en-US" sz="2800" dirty="0" smtClean="0"/>
              <a:t>refresh strategy - </a:t>
            </a:r>
            <a:r>
              <a:rPr lang="en-US" sz="2800" i="1" dirty="0" smtClean="0">
                <a:solidFill>
                  <a:srgbClr val="FF0000"/>
                </a:solidFill>
              </a:rPr>
              <a:t>sufficient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for majority of pages</a:t>
            </a:r>
            <a:endParaRPr lang="en-US" sz="28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12" name="Group 11"/>
          <p:cNvGrpSpPr/>
          <p:nvPr/>
        </p:nvGrpSpPr>
        <p:grpSpPr>
          <a:xfrm>
            <a:off x="5529943" y="1871962"/>
            <a:ext cx="6662057" cy="892029"/>
            <a:chOff x="5425991" y="1725438"/>
            <a:chExt cx="6129724" cy="892029"/>
          </a:xfrm>
        </p:grpSpPr>
        <p:grpSp>
          <p:nvGrpSpPr>
            <p:cNvPr id="10" name="Group 9"/>
            <p:cNvGrpSpPr/>
            <p:nvPr/>
          </p:nvGrpSpPr>
          <p:grpSpPr>
            <a:xfrm>
              <a:off x="5425991" y="1761626"/>
              <a:ext cx="6129724" cy="855841"/>
              <a:chOff x="5066033" y="1774226"/>
              <a:chExt cx="6129724" cy="12384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50351" y="2612611"/>
                <a:ext cx="883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None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99847" y="2475949"/>
                <a:ext cx="226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i="1" dirty="0" err="1" smtClean="0"/>
                  <a:t>tml,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i="1" dirty="0" err="1" smtClean="0"/>
                  <a:t>ss,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i="1" dirty="0" err="1" smtClean="0"/>
                  <a:t>s</a:t>
                </a:r>
                <a:endParaRPr lang="en-US" sz="2400" i="1" dirty="0" smtClean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74055" y="2475949"/>
                <a:ext cx="2404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i="1" dirty="0" err="1" smtClean="0"/>
                  <a:t>efore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O</a:t>
                </a:r>
                <a:r>
                  <a:rPr lang="en-US" i="1" dirty="0" err="1" smtClean="0"/>
                  <a:t>nload</a:t>
                </a:r>
                <a:endParaRPr lang="en-US" sz="2400" i="1" dirty="0" smtClean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629489" y="2540040"/>
                <a:ext cx="1022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FF0000"/>
                    </a:solidFill>
                  </a:rPr>
                  <a:t>ALL</a:t>
                </a:r>
                <a:endParaRPr lang="en-US" sz="2400" i="1" dirty="0" smtClean="0"/>
              </a:p>
            </p:txBody>
          </p:sp>
          <p:sp>
            <p:nvSpPr>
              <p:cNvPr id="30" name="Striped Right Arrow 29"/>
              <p:cNvSpPr/>
              <p:nvPr/>
            </p:nvSpPr>
            <p:spPr>
              <a:xfrm>
                <a:off x="6165476" y="2203456"/>
                <a:ext cx="3724009" cy="312927"/>
              </a:xfrm>
              <a:prstGeom prst="stripedRightArrow">
                <a:avLst/>
              </a:prstGeom>
              <a:gradFill flip="none" rotWithShape="1">
                <a:gsLst>
                  <a:gs pos="28000">
                    <a:srgbClr val="0070C0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59000">
                    <a:schemeClr val="accent5">
                      <a:lumMod val="75000"/>
                    </a:schemeClr>
                  </a:gs>
                  <a:gs pos="87000">
                    <a:srgbClr val="00206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66033" y="1774226"/>
                <a:ext cx="1529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Fewer objects refreshed</a:t>
                </a:r>
                <a:endParaRPr lang="en-US" sz="1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905733" y="1922539"/>
                <a:ext cx="1290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More objects refreshed </a:t>
                </a:r>
                <a:endParaRPr lang="en-US" sz="16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979715" y="1725438"/>
              <a:ext cx="2439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Refresh Strategies</a:t>
              </a:r>
              <a:endParaRPr lang="en-US" sz="2400" i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1943" y="3247827"/>
            <a:ext cx="188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Our results:</a:t>
            </a:r>
            <a:endParaRPr lang="en-US" sz="28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29"/>
    </mc:Choice>
    <mc:Fallback xmlns="">
      <p:transition spd="slow" advTm="6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488" y="1627548"/>
            <a:ext cx="4429506" cy="252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39" y="106019"/>
            <a:ext cx="10317434" cy="90510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When does proactive refreshing beyond </a:t>
            </a:r>
            <a:r>
              <a:rPr lang="en-US" i="1" dirty="0" smtClean="0">
                <a:solidFill>
                  <a:srgbClr val="FF0000"/>
                </a:solidFill>
              </a:rPr>
              <a:t>HCJ </a:t>
            </a:r>
            <a:r>
              <a:rPr lang="en-US" i="1" dirty="0" smtClean="0"/>
              <a:t>help? </a:t>
            </a: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79638" y="2979341"/>
            <a:ext cx="6794648" cy="1763317"/>
            <a:chOff x="5090354" y="5498879"/>
            <a:chExt cx="5144635" cy="1763317"/>
          </a:xfrm>
        </p:grpSpPr>
        <p:sp>
          <p:nvSpPr>
            <p:cNvPr id="20" name="Rectangle 19"/>
            <p:cNvSpPr/>
            <p:nvPr/>
          </p:nvSpPr>
          <p:spPr>
            <a:xfrm>
              <a:off x="5097946" y="5498879"/>
              <a:ext cx="51370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dirty="0" smtClean="0"/>
                <a:t>efreshing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HCJ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required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B</a:t>
              </a:r>
              <a:r>
                <a:rPr lang="en-US" sz="2400" i="1" dirty="0" smtClean="0"/>
                <a:t>efore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O</a:t>
              </a:r>
              <a:r>
                <a:rPr lang="en-US" sz="2400" i="1" dirty="0" smtClean="0"/>
                <a:t>nload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≈ refreshing all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HCJ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90354" y="6431199"/>
              <a:ext cx="50409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refreshing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all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B</a:t>
              </a:r>
              <a:r>
                <a:rPr lang="en-US" sz="2400" i="1" dirty="0" smtClean="0"/>
                <a:t>efore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O</a:t>
              </a:r>
              <a:r>
                <a:rPr lang="en-US" sz="2400" i="1" dirty="0" smtClean="0"/>
                <a:t>nload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≈  refreshing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ALL </a:t>
              </a:r>
              <a:r>
                <a:rPr lang="en-US" sz="2400" dirty="0" smtClean="0"/>
                <a:t>objects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18817" y="5175081"/>
            <a:ext cx="7749856" cy="1086000"/>
            <a:chOff x="4956755" y="5680738"/>
            <a:chExt cx="7749856" cy="10860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755" y="5680738"/>
              <a:ext cx="595554" cy="830523"/>
            </a:xfrm>
            <a:prstGeom prst="rect">
              <a:avLst/>
            </a:prstGeom>
            <a:effectLst>
              <a:glow rad="127000">
                <a:srgbClr val="FF0000"/>
              </a:glo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5790801" y="5689520"/>
              <a:ext cx="69158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/>
                <a:t>Possibility to get high benefits, by refreshing a smaller subset of objects !</a:t>
              </a:r>
              <a:endParaRPr lang="en-US" sz="3200" i="1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36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9" y="1738617"/>
            <a:ext cx="997370" cy="10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7" y="1581340"/>
            <a:ext cx="4833570" cy="346397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1489438" y="3095922"/>
            <a:ext cx="1081457" cy="1394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883637">
            <a:off x="1271403" y="2706457"/>
            <a:ext cx="2176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HCJ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BO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≈ </a:t>
            </a:r>
            <a:r>
              <a:rPr lang="en-US" sz="2400" i="1" dirty="0">
                <a:solidFill>
                  <a:srgbClr val="FF0000"/>
                </a:solidFill>
              </a:rPr>
              <a:t>HCJ</a:t>
            </a:r>
          </a:p>
        </p:txBody>
      </p:sp>
      <p:sp>
        <p:nvSpPr>
          <p:cNvPr id="35" name="Rectangle 34"/>
          <p:cNvSpPr/>
          <p:nvPr/>
        </p:nvSpPr>
        <p:spPr>
          <a:xfrm rot="16721277">
            <a:off x="311129" y="2732131"/>
            <a:ext cx="1760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BO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≈ </a:t>
            </a:r>
            <a:r>
              <a:rPr lang="en-US" sz="2400" i="1" dirty="0" smtClean="0">
                <a:solidFill>
                  <a:srgbClr val="FF0000"/>
                </a:solidFill>
              </a:rPr>
              <a:t>ALL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3785" y="1116405"/>
            <a:ext cx="543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Case Study: www.mercurynews.com</a:t>
            </a:r>
            <a:endParaRPr lang="en-US" sz="2800" i="1" dirty="0"/>
          </a:p>
        </p:txBody>
      </p:sp>
      <p:sp>
        <p:nvSpPr>
          <p:cNvPr id="41" name="Oval 40"/>
          <p:cNvSpPr/>
          <p:nvPr/>
        </p:nvSpPr>
        <p:spPr>
          <a:xfrm rot="5400000">
            <a:off x="9344674" y="1826093"/>
            <a:ext cx="1562226" cy="1173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55098" y="4533542"/>
            <a:ext cx="5586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Stale misses for </a:t>
            </a:r>
            <a:r>
              <a:rPr lang="en-US" sz="2800" i="1" dirty="0" smtClean="0">
                <a:solidFill>
                  <a:srgbClr val="FF0000"/>
                </a:solidFill>
              </a:rPr>
              <a:t>Non HCJ </a:t>
            </a:r>
            <a:r>
              <a:rPr lang="en-US" sz="2800" dirty="0" smtClean="0"/>
              <a:t>objects – avoided by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efore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O</a:t>
            </a:r>
            <a:r>
              <a:rPr lang="en-US" sz="2800" i="1" dirty="0" smtClean="0"/>
              <a:t>nload strategy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37258" y="2629512"/>
            <a:ext cx="124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BO better!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8604735" y="2806778"/>
            <a:ext cx="816199" cy="1816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60001" y="2030641"/>
            <a:ext cx="4293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More interestingly,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7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29"/>
    </mc:Choice>
    <mc:Fallback xmlns="">
      <p:transition spd="slow" advTm="6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41" grpId="0" animBg="1"/>
      <p:bldP spid="41" grpId="1" animBg="1"/>
      <p:bldP spid="11" grpId="0"/>
      <p:bldP spid="11" grpId="1"/>
      <p:bldP spid="13" grpId="0"/>
      <p:bldP spid="13" grpId="1"/>
      <p:bldP spid="43" grpId="0" animBg="1"/>
      <p:bldP spid="43" grpId="1" animBg="1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6685"/>
            <a:ext cx="1038225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Cost of priority-based </a:t>
            </a:r>
            <a:r>
              <a:rPr lang="en-US" dirty="0"/>
              <a:t>caching </a:t>
            </a:r>
            <a:r>
              <a:rPr lang="en-US" dirty="0" smtClean="0"/>
              <a:t>in CDN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1407" y="2000676"/>
            <a:ext cx="541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Traces from </a:t>
            </a:r>
            <a:r>
              <a:rPr lang="en-US" sz="2800" i="1" dirty="0" smtClean="0">
                <a:solidFill>
                  <a:srgbClr val="FF0000"/>
                </a:solidFill>
              </a:rPr>
              <a:t>real CDN deployment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1407" y="1440602"/>
            <a:ext cx="904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Trace based simulation: Our algorithm vs LRU-Thresh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" y="333385"/>
            <a:ext cx="892620" cy="1101291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687292" y="2474961"/>
            <a:ext cx="803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Week </a:t>
            </a:r>
            <a:r>
              <a:rPr lang="en-US" sz="2400" dirty="0" smtClean="0"/>
              <a:t>long, non sampled trace from </a:t>
            </a:r>
            <a:r>
              <a:rPr lang="en-US" sz="2400" dirty="0"/>
              <a:t>18 </a:t>
            </a:r>
            <a:r>
              <a:rPr lang="en-US" sz="2400" dirty="0" smtClean="0"/>
              <a:t>servers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</a:t>
            </a:r>
            <a:r>
              <a:rPr lang="en-US" sz="2400" dirty="0"/>
              <a:t>cache capacity observed in real </a:t>
            </a:r>
            <a:r>
              <a:rPr lang="en-US" sz="2400" dirty="0" smtClean="0"/>
              <a:t>deployment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414" y="3911926"/>
            <a:ext cx="706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Decrease miss rate of </a:t>
            </a:r>
            <a:r>
              <a:rPr lang="en-US" sz="2400" i="1" dirty="0" smtClean="0">
                <a:solidFill>
                  <a:srgbClr val="FF0000"/>
                </a:solidFill>
              </a:rPr>
              <a:t>HCJ </a:t>
            </a:r>
            <a:r>
              <a:rPr lang="en-US" sz="2400" dirty="0" smtClean="0"/>
              <a:t>objects by </a:t>
            </a:r>
            <a:r>
              <a:rPr lang="en-US" sz="2400" i="1" dirty="0" smtClean="0">
                <a:solidFill>
                  <a:srgbClr val="FF0000"/>
                </a:solidFill>
              </a:rPr>
              <a:t>61%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&lt; 0.5% increase </a:t>
            </a:r>
            <a:r>
              <a:rPr lang="en-US" sz="2400" dirty="0" smtClean="0"/>
              <a:t>in overall miss rate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7894" y="2062231"/>
            <a:ext cx="506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13 </a:t>
            </a:r>
            <a:r>
              <a:rPr lang="en-US" sz="2400" dirty="0"/>
              <a:t>million objects; </a:t>
            </a:r>
            <a:r>
              <a:rPr lang="en-US" sz="2400" dirty="0" smtClean="0"/>
              <a:t>160 </a:t>
            </a:r>
            <a:r>
              <a:rPr lang="en-US" sz="2400" dirty="0"/>
              <a:t>million </a:t>
            </a:r>
            <a:r>
              <a:rPr lang="en-US" sz="2400" dirty="0" smtClean="0"/>
              <a:t>requests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84" y="3586955"/>
            <a:ext cx="649888" cy="906296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511414" y="5539772"/>
            <a:ext cx="747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Decrease stale misses of </a:t>
            </a:r>
            <a:r>
              <a:rPr lang="en-US" sz="2400" i="1" dirty="0" smtClean="0">
                <a:solidFill>
                  <a:srgbClr val="FF0000"/>
                </a:solidFill>
              </a:rPr>
              <a:t>HCJ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objects by </a:t>
            </a:r>
            <a:r>
              <a:rPr lang="en-US" sz="2400" i="1" dirty="0" smtClean="0">
                <a:solidFill>
                  <a:srgbClr val="FF0000"/>
                </a:solidFill>
              </a:rPr>
              <a:t>60%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&lt; 0.02% </a:t>
            </a:r>
            <a:r>
              <a:rPr lang="en-US" sz="2400" dirty="0" smtClean="0"/>
              <a:t>increase in overall bandwidth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38" y="5131483"/>
            <a:ext cx="585553" cy="816578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2511414" y="3455328"/>
            <a:ext cx="656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Type </a:t>
            </a:r>
            <a:r>
              <a:rPr lang="en-US" sz="2800" dirty="0" smtClean="0"/>
              <a:t>based prioritization in caching policy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84423" y="5016552"/>
            <a:ext cx="644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Type</a:t>
            </a:r>
            <a:r>
              <a:rPr lang="en-US" sz="2800" dirty="0"/>
              <a:t> </a:t>
            </a:r>
            <a:r>
              <a:rPr lang="en-US" sz="2800" dirty="0" smtClean="0"/>
              <a:t>based proactive refresh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6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"/>
    </mc:Choice>
    <mc:Fallback xmlns="">
      <p:transition spd="slow" advTm="1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6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en-US" dirty="0" smtClean="0"/>
              <a:t>Related work in lowering web-latency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8737"/>
            <a:ext cx="11107057" cy="5221287"/>
          </a:xfrm>
        </p:spPr>
        <p:txBody>
          <a:bodyPr>
            <a:normAutofit/>
          </a:bodyPr>
          <a:lstStyle/>
          <a:p>
            <a:r>
              <a:rPr lang="en-US" dirty="0" smtClean="0"/>
              <a:t>Measure the impact of dependencies on page-load latency</a:t>
            </a:r>
          </a:p>
          <a:p>
            <a:pPr lvl="1"/>
            <a:r>
              <a:rPr lang="en-US" dirty="0" smtClean="0"/>
              <a:t>W-Prof, Web Prophet, KLOTSKI</a:t>
            </a:r>
          </a:p>
          <a:p>
            <a:pPr marL="228600" lvl="1">
              <a:spcBef>
                <a:spcPts val="1000"/>
              </a:spcBef>
            </a:pPr>
            <a:r>
              <a:rPr lang="en-US" sz="2800" i="1" dirty="0" smtClean="0">
                <a:solidFill>
                  <a:srgbClr val="FF0000"/>
                </a:solidFill>
              </a:rPr>
              <a:t>Our focus: </a:t>
            </a:r>
            <a:r>
              <a:rPr lang="en-US" sz="2800" i="1" dirty="0">
                <a:solidFill>
                  <a:srgbClr val="FF0000"/>
                </a:solidFill>
              </a:rPr>
              <a:t>prioritization in </a:t>
            </a:r>
            <a:r>
              <a:rPr lang="en-US" sz="2800" i="1" dirty="0" smtClean="0">
                <a:solidFill>
                  <a:srgbClr val="FF0000"/>
                </a:solidFill>
              </a:rPr>
              <a:t>CDNs, </a:t>
            </a:r>
            <a:r>
              <a:rPr lang="en-US" sz="2400" dirty="0" smtClean="0"/>
              <a:t>can work hand-in-hand with these systems</a:t>
            </a:r>
          </a:p>
          <a:p>
            <a:r>
              <a:rPr lang="en-US" dirty="0" smtClean="0"/>
              <a:t>Web caching algorithms - [</a:t>
            </a:r>
            <a:r>
              <a:rPr lang="en-US" sz="2000" dirty="0" smtClean="0"/>
              <a:t>Cao’97, Jin’00, Korupolu’02, Tewari’99, Wang’99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Balances locality of accesses, capacity, object sizes and cost on misses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Our focus: evaluating latency benefits of prioritization in CDN, with minimal impact on cost</a:t>
            </a:r>
          </a:p>
          <a:p>
            <a:r>
              <a:rPr lang="en-US" dirty="0" smtClean="0"/>
              <a:t>Hierarchical caching systems </a:t>
            </a:r>
            <a:r>
              <a:rPr lang="en-US" sz="2400" dirty="0" smtClean="0"/>
              <a:t>[</a:t>
            </a:r>
            <a:r>
              <a:rPr lang="en-US" sz="2000" dirty="0" err="1" smtClean="0"/>
              <a:t>Chankhunthod</a:t>
            </a:r>
            <a:r>
              <a:rPr lang="en-US" sz="2000" dirty="0" smtClean="0"/>
              <a:t> ’95 ’96 Che’02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Minimize average latency; given constraints on capacity and bandwidth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Our focus: caching based on importance of object to page latency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http://fw008613-4-flywheel.netdna-ssl.com/wp-content/uploads/2015/03/ppp_prd_087_3d_people-cooperation-960x5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26" y="14971"/>
            <a:ext cx="2725774" cy="16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8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"/>
    </mc:Choice>
    <mc:Fallback xmlns="">
      <p:transition spd="slow" advTm="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cdn.xl.thumbs.canstockphoto.com/canstock32226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5395"/>
          <a:stretch/>
        </p:blipFill>
        <p:spPr bwMode="auto">
          <a:xfrm>
            <a:off x="0" y="3601055"/>
            <a:ext cx="1977571" cy="17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ldartsme.com/images/crm-benefits-clipar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99" y="1339348"/>
            <a:ext cx="2496004" cy="1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dstepsinc.com/wp-content/uploads/Conclu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96" y="17494"/>
            <a:ext cx="2496004" cy="14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783" y="13785"/>
            <a:ext cx="3565165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5700" y="3056200"/>
            <a:ext cx="967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i="1" dirty="0" smtClean="0">
                <a:solidFill>
                  <a:srgbClr val="FF0000"/>
                </a:solidFill>
              </a:rPr>
              <a:t>&gt;100 </a:t>
            </a:r>
            <a:r>
              <a:rPr lang="en-US" sz="2800" i="1" dirty="0" err="1" smtClean="0">
                <a:solidFill>
                  <a:srgbClr val="FF0000"/>
                </a:solidFill>
              </a:rPr>
              <a:t>ms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reduction in median latency for </a:t>
            </a:r>
            <a:r>
              <a:rPr lang="en-US" sz="2800" i="1" dirty="0" smtClean="0">
                <a:solidFill>
                  <a:srgbClr val="FF0000"/>
                </a:solidFill>
              </a:rPr>
              <a:t>35%</a:t>
            </a:r>
            <a:r>
              <a:rPr lang="en-US" sz="2800" i="1" dirty="0" smtClean="0"/>
              <a:t> of Alexa Top pages  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539034" y="5246716"/>
            <a:ext cx="6268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Cost </a:t>
            </a:r>
            <a:r>
              <a:rPr lang="en-US" sz="3200" dirty="0" smtClean="0"/>
              <a:t>of priority-based </a:t>
            </a:r>
            <a:r>
              <a:rPr lang="en-US" sz="3200" dirty="0"/>
              <a:t>caching 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88671" y="5768805"/>
            <a:ext cx="678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i="1" dirty="0" smtClean="0">
                <a:solidFill>
                  <a:srgbClr val="FF0000"/>
                </a:solidFill>
              </a:rPr>
              <a:t>Decrease </a:t>
            </a:r>
            <a:r>
              <a:rPr lang="en-US" sz="2800" i="1" dirty="0" smtClean="0"/>
              <a:t>miss </a:t>
            </a:r>
            <a:r>
              <a:rPr lang="en-US" sz="2800" i="1" dirty="0"/>
              <a:t>rate of </a:t>
            </a:r>
            <a:r>
              <a:rPr lang="en-US" sz="2800" i="1" dirty="0" smtClean="0"/>
              <a:t>critical objects </a:t>
            </a:r>
            <a:r>
              <a:rPr lang="en-US" sz="2800" i="1" dirty="0"/>
              <a:t>by </a:t>
            </a:r>
            <a:r>
              <a:rPr lang="en-US" sz="2800" i="1" dirty="0">
                <a:solidFill>
                  <a:srgbClr val="FF0000"/>
                </a:solidFill>
              </a:rPr>
              <a:t>61%, </a:t>
            </a:r>
            <a:r>
              <a:rPr lang="en-US" sz="2800" i="1" dirty="0" smtClean="0">
                <a:solidFill>
                  <a:srgbClr val="FF0000"/>
                </a:solidFill>
              </a:rPr>
              <a:t>&lt; 0.5% </a:t>
            </a:r>
            <a:r>
              <a:rPr lang="en-US" sz="2800" i="1" dirty="0" smtClean="0"/>
              <a:t>increase in </a:t>
            </a:r>
            <a:r>
              <a:rPr lang="en-US" sz="2800" i="1" dirty="0"/>
              <a:t>overall miss </a:t>
            </a:r>
            <a:r>
              <a:rPr lang="en-US" sz="2800" i="1" dirty="0" smtClean="0"/>
              <a:t>rate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1796053" y="1192604"/>
            <a:ext cx="836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Opportunity to </a:t>
            </a:r>
            <a:r>
              <a:rPr lang="en-US" sz="3200" dirty="0" smtClean="0"/>
              <a:t>improve </a:t>
            </a:r>
            <a:r>
              <a:rPr lang="en-US" sz="3200" i="1" dirty="0" smtClean="0">
                <a:solidFill>
                  <a:srgbClr val="FF0000"/>
                </a:solidFill>
              </a:rPr>
              <a:t>whole-page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experience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8109" y="2459466"/>
            <a:ext cx="7763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Benefits</a:t>
            </a:r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en-US" sz="3200" dirty="0" smtClean="0"/>
              <a:t>content prioritization in CDNs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504551" y="1792960"/>
            <a:ext cx="7296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mapping </a:t>
            </a:r>
            <a:r>
              <a:rPr lang="en-US" sz="2800" i="1" dirty="0">
                <a:solidFill>
                  <a:srgbClr val="FF0000"/>
                </a:solidFill>
              </a:rPr>
              <a:t>critical</a:t>
            </a:r>
            <a:r>
              <a:rPr lang="en-US" sz="2800" i="1" dirty="0"/>
              <a:t> content to </a:t>
            </a:r>
            <a:r>
              <a:rPr lang="en-US" sz="2800" i="1" dirty="0">
                <a:solidFill>
                  <a:srgbClr val="FF0000"/>
                </a:solidFill>
              </a:rPr>
              <a:t>faster</a:t>
            </a:r>
            <a:r>
              <a:rPr lang="en-US" sz="2800" i="1" dirty="0"/>
              <a:t> cache tiers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3866" y="3720196"/>
            <a:ext cx="9907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Type </a:t>
            </a:r>
            <a:r>
              <a:rPr lang="en-US" sz="3200" dirty="0" smtClean="0"/>
              <a:t>based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prioritization sufficient for </a:t>
            </a:r>
            <a:r>
              <a:rPr lang="en-US" sz="3200" i="1" dirty="0" smtClean="0">
                <a:solidFill>
                  <a:srgbClr val="FF0000"/>
                </a:solidFill>
              </a:rPr>
              <a:t>many </a:t>
            </a:r>
            <a:r>
              <a:rPr lang="en-US" sz="3200" dirty="0" smtClean="0"/>
              <a:t>pages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4551" y="4158321"/>
            <a:ext cx="948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i="1" dirty="0" smtClean="0"/>
              <a:t>Further benefits of page-awareness depends on factors lik</a:t>
            </a:r>
            <a:r>
              <a:rPr lang="en-US" sz="2800" i="1" dirty="0"/>
              <a:t>e</a:t>
            </a:r>
            <a:endParaRPr lang="en-US" sz="2800" i="1" dirty="0" smtClean="0"/>
          </a:p>
          <a:p>
            <a:pPr marL="0" lvl="1"/>
            <a:r>
              <a:rPr lang="en-US" sz="2800" i="1" dirty="0" smtClean="0"/>
              <a:t>hit rates, page </a:t>
            </a:r>
            <a:r>
              <a:rPr lang="en-US" sz="2800" i="1" dirty="0"/>
              <a:t>composition </a:t>
            </a:r>
            <a:r>
              <a:rPr lang="en-US" sz="2800" i="1" dirty="0" smtClean="0"/>
              <a:t>and origin latencies</a:t>
            </a:r>
            <a:endParaRPr lang="en-US" sz="2800" i="1" dirty="0"/>
          </a:p>
        </p:txBody>
      </p:sp>
      <p:pic>
        <p:nvPicPr>
          <p:cNvPr id="2054" name="Picture 6" descr="https://encrypted-tbn3.gstatic.com/images?q=tbn:ANd9GcSoBZDzvyXNGKwYqIT5DDI348R0LC5LdmDLnTz2SitSCiKLAP9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1013956"/>
            <a:ext cx="1508756" cy="13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thumbs.dreamstime.com/z/cost-value-illustration-200863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3032" b="8720"/>
          <a:stretch/>
        </p:blipFill>
        <p:spPr bwMode="auto">
          <a:xfrm>
            <a:off x="8251247" y="5250996"/>
            <a:ext cx="2072492" cy="15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4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5"/>
    </mc:Choice>
    <mc:Fallback xmlns="">
      <p:transition spd="slow" advTm="33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5" grpId="0"/>
      <p:bldP spid="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http://images.clipartpanda.com/question-and-answer-session-questions-and-ans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2" y="3181772"/>
            <a:ext cx="5758205" cy="23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ipartgo.com/wp-content/uploads/2016/05/Thank-you-underwear-clip-art-clipart-cliparts-for-y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8071">
            <a:off x="471200" y="1071363"/>
            <a:ext cx="5874439" cy="15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"/>
    </mc:Choice>
    <mc:Fallback xmlns="">
      <p:transition spd="slow" advTm="13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7063" y="1735410"/>
            <a:ext cx="2174081" cy="2916051"/>
            <a:chOff x="353743" y="1628730"/>
            <a:chExt cx="2174081" cy="2916051"/>
          </a:xfrm>
        </p:grpSpPr>
        <p:pic>
          <p:nvPicPr>
            <p:cNvPr id="65" name="Picture 2" descr="https://encrypted-tbn3.gstatic.com/images?q=tbn:ANd9GcQ5tAGWgXRmlHp2NPR-rkGl8VPzFf7VF8iVcRwpZUjxEuFGe6m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21" y="2303450"/>
              <a:ext cx="1451810" cy="145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567" y="1628730"/>
              <a:ext cx="2137257" cy="2916051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808648" y="2475160"/>
              <a:ext cx="1577249" cy="1798419"/>
              <a:chOff x="619932" y="2197769"/>
              <a:chExt cx="1577249" cy="179841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619932" y="2197769"/>
                <a:ext cx="790414" cy="885138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127701" y="3644556"/>
                <a:ext cx="348614" cy="3516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848567" y="3612565"/>
                <a:ext cx="348614" cy="3516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>
              <a:off x="1637610" y="2464847"/>
              <a:ext cx="790414" cy="8851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99" y="2513102"/>
              <a:ext cx="728721" cy="834455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/>
          </p:nvSpPr>
          <p:spPr>
            <a:xfrm>
              <a:off x="353743" y="2471375"/>
              <a:ext cx="436431" cy="20734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119607" y="3403563"/>
              <a:ext cx="407153" cy="4375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70537"/>
            <a:ext cx="10482943" cy="1066915"/>
          </a:xfrm>
        </p:spPr>
        <p:txBody>
          <a:bodyPr>
            <a:normAutofit/>
          </a:bodyPr>
          <a:lstStyle/>
          <a:p>
            <a:r>
              <a:rPr lang="en-US" dirty="0" smtClean="0"/>
              <a:t>Modern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6" name="Picture 14" descr="http://www.mapcentia.com/images/icons/frontpage/netwo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41" y="3466978"/>
            <a:ext cx="985211" cy="9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667586" y="4515134"/>
            <a:ext cx="1341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CDN server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181953" y="4148480"/>
            <a:ext cx="1548401" cy="331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541016" y="2593892"/>
            <a:ext cx="2378676" cy="8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2415480" y="211219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www.nytimes.com</a:t>
            </a:r>
            <a:endParaRPr lang="en-US" sz="2400" dirty="0"/>
          </a:p>
        </p:txBody>
      </p:sp>
      <p:cxnSp>
        <p:nvCxnSpPr>
          <p:cNvPr id="164" name="Straight Arrow Connector 163"/>
          <p:cNvCxnSpPr/>
          <p:nvPr/>
        </p:nvCxnSpPr>
        <p:spPr>
          <a:xfrm flipH="1" flipV="1">
            <a:off x="2456762" y="2959934"/>
            <a:ext cx="2439822" cy="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885036" y="2561810"/>
            <a:ext cx="152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Index.html</a:t>
            </a:r>
            <a:endParaRPr lang="en-US" sz="2400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221984" y="3289238"/>
            <a:ext cx="2513484" cy="38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1997818" y="3256482"/>
            <a:ext cx="2987142" cy="327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24340" y="1283991"/>
            <a:ext cx="6673642" cy="2252634"/>
            <a:chOff x="831020" y="1177311"/>
            <a:chExt cx="6673642" cy="2252634"/>
          </a:xfrm>
        </p:grpSpPr>
        <p:pic>
          <p:nvPicPr>
            <p:cNvPr id="117" name="Picture 2" descr="https://encrypted-tbn3.gstatic.com/images?q=tbn:ANd9GcQ5tAGWgXRmlHp2NPR-rkGl8VPzFf7VF8iVcRwpZUjxEuFGe6m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864" y="1284919"/>
              <a:ext cx="835542" cy="835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831020" y="1177311"/>
              <a:ext cx="6673642" cy="2252634"/>
              <a:chOff x="831020" y="1177311"/>
              <a:chExt cx="6673642" cy="225263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13736" y="1187307"/>
                <a:ext cx="2990926" cy="2242638"/>
                <a:chOff x="4513736" y="1187307"/>
                <a:chExt cx="2990926" cy="2242638"/>
              </a:xfrm>
            </p:grpSpPr>
            <p:pic>
              <p:nvPicPr>
                <p:cNvPr id="55" name="Picture 7" descr="C:\Users\Ashiwan\AppData\Local\Microsoft\Windows\Temporary Internet Files\Content.IE5\5AA3EGIQ\MC900434845[2]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091640" y="2133034"/>
                  <a:ext cx="1129224" cy="1296911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4868218" y="1641924"/>
                  <a:ext cx="16755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Web server</a:t>
                  </a:r>
                  <a:endParaRPr lang="en-US" sz="24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13736" y="1187307"/>
                  <a:ext cx="299092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srgbClr val="FF0000"/>
                      </a:solidFill>
                    </a:rPr>
                    <a:t>Content Provider</a:t>
                  </a:r>
                  <a:endParaRPr lang="en-US" sz="2800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31020" y="1177311"/>
                <a:ext cx="153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0000"/>
                    </a:solidFill>
                  </a:rPr>
                  <a:t>Client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075883" y="5466983"/>
            <a:ext cx="962198" cy="997850"/>
            <a:chOff x="211089" y="5307017"/>
            <a:chExt cx="1129224" cy="1384154"/>
          </a:xfrm>
        </p:grpSpPr>
        <p:pic>
          <p:nvPicPr>
            <p:cNvPr id="69" name="Picture 7" descr="C:\Users\Ashiwan\AppData\Local\Microsoft\Windows\Temporary Internet Files\Content.IE5\5AA3EGIQ\MC900434845[2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089" y="5394260"/>
              <a:ext cx="1129224" cy="1296911"/>
            </a:xfrm>
            <a:prstGeom prst="rect">
              <a:avLst/>
            </a:prstGeom>
            <a:noFill/>
          </p:spPr>
        </p:pic>
        <p:sp>
          <p:nvSpPr>
            <p:cNvPr id="71" name="Rounded Rectangle 70"/>
            <p:cNvSpPr/>
            <p:nvPr/>
          </p:nvSpPr>
          <p:spPr>
            <a:xfrm>
              <a:off x="232269" y="5307017"/>
              <a:ext cx="1088531" cy="13841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30822" y="5469608"/>
            <a:ext cx="1885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Third party servers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V="1">
            <a:off x="1352515" y="3873574"/>
            <a:ext cx="2263915" cy="291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702580" y="4551277"/>
            <a:ext cx="776146" cy="879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07579" y="2277649"/>
            <a:ext cx="552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Complex: consists of tens to hundreds of objects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99284" y="4560067"/>
            <a:ext cx="5789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Objects served from multiple domains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8051" y="5191009"/>
            <a:ext cx="500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Some pages: full-site delivery through CDNs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04444" y="3734513"/>
            <a:ext cx="27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 requests page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80436" y="3732259"/>
            <a:ext cx="404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Web server responds with an initial 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67511" y="3732259"/>
            <a:ext cx="414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 parses initial HTML,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requests further objects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284" y="3282380"/>
            <a:ext cx="420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Complex page load process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4"/>
    </mc:Choice>
    <mc:Fallback xmlns="">
      <p:transition spd="slow" advTm="35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27" grpId="0"/>
      <p:bldP spid="170" grpId="0"/>
      <p:bldP spid="72" grpId="0"/>
      <p:bldP spid="23" grpId="0"/>
      <p:bldP spid="54" grpId="0"/>
      <p:bldP spid="7" grpId="0"/>
      <p:bldP spid="7" grpId="1"/>
      <p:bldP spid="59" grpId="0"/>
      <p:bldP spid="59" grpId="1"/>
      <p:bldP spid="6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5photography.com/5/wp-content/uploads/2011/05/m5_mountain_bike_apple_c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39" y="1765154"/>
            <a:ext cx="5782710" cy="43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52" y="213904"/>
            <a:ext cx="10990267" cy="13255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bjects in a page have different importance for page latency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113590" y="1699974"/>
            <a:ext cx="1043074" cy="4572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43" name="Oval 42"/>
          <p:cNvSpPr/>
          <p:nvPr/>
        </p:nvSpPr>
        <p:spPr>
          <a:xfrm>
            <a:off x="1223770" y="3239308"/>
            <a:ext cx="1078955" cy="4572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</a:p>
        </p:txBody>
      </p:sp>
      <p:cxnSp>
        <p:nvCxnSpPr>
          <p:cNvPr id="44" name="Straight Arrow Connector 43"/>
          <p:cNvCxnSpPr>
            <a:stCxn id="42" idx="4"/>
            <a:endCxn id="66" idx="0"/>
          </p:cNvCxnSpPr>
          <p:nvPr/>
        </p:nvCxnSpPr>
        <p:spPr>
          <a:xfrm>
            <a:off x="4635127" y="2157178"/>
            <a:ext cx="6797" cy="25420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6" idx="2"/>
            <a:endCxn id="43" idx="0"/>
          </p:cNvCxnSpPr>
          <p:nvPr/>
        </p:nvCxnSpPr>
        <p:spPr>
          <a:xfrm flipH="1">
            <a:off x="1763248" y="2827443"/>
            <a:ext cx="2878676" cy="411865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41768" y="3239308"/>
            <a:ext cx="1222358" cy="59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1-4</a:t>
            </a:r>
          </a:p>
        </p:txBody>
      </p:sp>
      <p:cxnSp>
        <p:nvCxnSpPr>
          <p:cNvPr id="47" name="Straight Arrow Connector 46"/>
          <p:cNvCxnSpPr>
            <a:stCxn id="66" idx="2"/>
            <a:endCxn id="46" idx="0"/>
          </p:cNvCxnSpPr>
          <p:nvPr/>
        </p:nvCxnSpPr>
        <p:spPr>
          <a:xfrm flipH="1">
            <a:off x="3152947" y="2827443"/>
            <a:ext cx="1488977" cy="411865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4"/>
            <a:endCxn id="67" idx="0"/>
          </p:cNvCxnSpPr>
          <p:nvPr/>
        </p:nvCxnSpPr>
        <p:spPr>
          <a:xfrm>
            <a:off x="3152947" y="3829656"/>
            <a:ext cx="0" cy="208031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585776" y="3468762"/>
            <a:ext cx="958241" cy="4572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J1</a:t>
            </a:r>
          </a:p>
        </p:txBody>
      </p:sp>
      <p:cxnSp>
        <p:nvCxnSpPr>
          <p:cNvPr id="50" name="Straight Arrow Connector 49"/>
          <p:cNvCxnSpPr>
            <a:stCxn id="66" idx="2"/>
            <a:endCxn id="49" idx="0"/>
          </p:cNvCxnSpPr>
          <p:nvPr/>
        </p:nvCxnSpPr>
        <p:spPr>
          <a:xfrm>
            <a:off x="4641924" y="2827443"/>
            <a:ext cx="422973" cy="641319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45290" y="3398889"/>
            <a:ext cx="1079359" cy="4661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2,3</a:t>
            </a:r>
          </a:p>
        </p:txBody>
      </p:sp>
      <p:sp>
        <p:nvSpPr>
          <p:cNvPr id="52" name="Oval 51"/>
          <p:cNvSpPr/>
          <p:nvPr/>
        </p:nvSpPr>
        <p:spPr>
          <a:xfrm>
            <a:off x="3095057" y="5307847"/>
            <a:ext cx="1222089" cy="590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1-8</a:t>
            </a:r>
          </a:p>
        </p:txBody>
      </p:sp>
      <p:sp>
        <p:nvSpPr>
          <p:cNvPr id="53" name="Oval 52"/>
          <p:cNvSpPr/>
          <p:nvPr/>
        </p:nvSpPr>
        <p:spPr>
          <a:xfrm>
            <a:off x="4641924" y="5364330"/>
            <a:ext cx="872814" cy="477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</a:t>
            </a:r>
          </a:p>
        </p:txBody>
      </p:sp>
      <p:cxnSp>
        <p:nvCxnSpPr>
          <p:cNvPr id="54" name="Straight Arrow Connector 53"/>
          <p:cNvCxnSpPr>
            <a:stCxn id="49" idx="4"/>
            <a:endCxn id="68" idx="0"/>
          </p:cNvCxnSpPr>
          <p:nvPr/>
        </p:nvCxnSpPr>
        <p:spPr>
          <a:xfrm>
            <a:off x="5064895" y="3925966"/>
            <a:ext cx="9339" cy="78441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4"/>
            <a:endCxn id="69" idx="0"/>
          </p:cNvCxnSpPr>
          <p:nvPr/>
        </p:nvCxnSpPr>
        <p:spPr>
          <a:xfrm>
            <a:off x="6684969" y="3865045"/>
            <a:ext cx="4316" cy="1486069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6" idx="2"/>
            <a:endCxn id="51" idx="0"/>
          </p:cNvCxnSpPr>
          <p:nvPr/>
        </p:nvCxnSpPr>
        <p:spPr>
          <a:xfrm>
            <a:off x="4641924" y="2827443"/>
            <a:ext cx="2043046" cy="571446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8" idx="2"/>
            <a:endCxn id="53" idx="0"/>
          </p:cNvCxnSpPr>
          <p:nvPr/>
        </p:nvCxnSpPr>
        <p:spPr>
          <a:xfrm>
            <a:off x="5074234" y="5126442"/>
            <a:ext cx="4097" cy="237888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920312" y="3398889"/>
            <a:ext cx="912587" cy="4572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J4</a:t>
            </a:r>
          </a:p>
        </p:txBody>
      </p:sp>
      <p:cxnSp>
        <p:nvCxnSpPr>
          <p:cNvPr id="59" name="Straight Arrow Connector 58"/>
          <p:cNvCxnSpPr>
            <a:stCxn id="66" idx="2"/>
            <a:endCxn id="58" idx="0"/>
          </p:cNvCxnSpPr>
          <p:nvPr/>
        </p:nvCxnSpPr>
        <p:spPr>
          <a:xfrm>
            <a:off x="4641924" y="2827443"/>
            <a:ext cx="3734682" cy="571446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4"/>
            <a:endCxn id="70" idx="0"/>
          </p:cNvCxnSpPr>
          <p:nvPr/>
        </p:nvCxnSpPr>
        <p:spPr>
          <a:xfrm>
            <a:off x="8376606" y="3856093"/>
            <a:ext cx="0" cy="223423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8" idx="2"/>
            <a:endCxn id="69" idx="0"/>
          </p:cNvCxnSpPr>
          <p:nvPr/>
        </p:nvCxnSpPr>
        <p:spPr>
          <a:xfrm>
            <a:off x="5074234" y="5126442"/>
            <a:ext cx="1615051" cy="22467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992032" y="5991851"/>
            <a:ext cx="1748027" cy="586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 1-6</a:t>
            </a:r>
          </a:p>
        </p:txBody>
      </p:sp>
      <p:cxnSp>
        <p:nvCxnSpPr>
          <p:cNvPr id="63" name="Straight Arrow Connector 62"/>
          <p:cNvCxnSpPr>
            <a:stCxn id="67" idx="2"/>
            <a:endCxn id="68" idx="0"/>
          </p:cNvCxnSpPr>
          <p:nvPr/>
        </p:nvCxnSpPr>
        <p:spPr>
          <a:xfrm>
            <a:off x="3152947" y="4453752"/>
            <a:ext cx="1921287" cy="256625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9" idx="2"/>
            <a:endCxn id="62" idx="0"/>
          </p:cNvCxnSpPr>
          <p:nvPr/>
        </p:nvCxnSpPr>
        <p:spPr>
          <a:xfrm>
            <a:off x="6689285" y="5767179"/>
            <a:ext cx="176761" cy="22467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8" idx="2"/>
            <a:endCxn id="52" idx="7"/>
          </p:cNvCxnSpPr>
          <p:nvPr/>
        </p:nvCxnSpPr>
        <p:spPr>
          <a:xfrm flipH="1">
            <a:off x="4138176" y="5126442"/>
            <a:ext cx="936058" cy="267933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040135" y="2411378"/>
            <a:ext cx="1203578" cy="416065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41767" y="4037687"/>
            <a:ext cx="1222359" cy="416065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1-4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526293" y="4710377"/>
            <a:ext cx="1095881" cy="416065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075363" y="5351114"/>
            <a:ext cx="1227844" cy="416065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2,3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07798" y="6090325"/>
            <a:ext cx="937615" cy="416065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4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>
            <a:stCxn id="69" idx="2"/>
            <a:endCxn id="70" idx="0"/>
          </p:cNvCxnSpPr>
          <p:nvPr/>
        </p:nvCxnSpPr>
        <p:spPr>
          <a:xfrm>
            <a:off x="6689285" y="5767179"/>
            <a:ext cx="1687321" cy="323146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063861" y="6042581"/>
            <a:ext cx="834332" cy="5118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</a:t>
            </a:r>
          </a:p>
        </p:txBody>
      </p:sp>
      <p:cxnSp>
        <p:nvCxnSpPr>
          <p:cNvPr id="73" name="Straight Arrow Connector 72"/>
          <p:cNvCxnSpPr>
            <a:stCxn id="69" idx="2"/>
            <a:endCxn id="72" idx="7"/>
          </p:cNvCxnSpPr>
          <p:nvPr/>
        </p:nvCxnSpPr>
        <p:spPr>
          <a:xfrm flipH="1">
            <a:off x="5776007" y="5767179"/>
            <a:ext cx="913277" cy="35036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95928" y="1975536"/>
            <a:ext cx="2058923" cy="873567"/>
            <a:chOff x="121502" y="3559794"/>
            <a:chExt cx="2058923" cy="873567"/>
          </a:xfrm>
        </p:grpSpPr>
        <p:sp>
          <p:nvSpPr>
            <p:cNvPr id="75" name="Rounded Rectangle 74"/>
            <p:cNvSpPr/>
            <p:nvPr/>
          </p:nvSpPr>
          <p:spPr>
            <a:xfrm>
              <a:off x="169357" y="3619870"/>
              <a:ext cx="518904" cy="29850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8731" y="3559794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Execution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21502" y="4088172"/>
              <a:ext cx="566758" cy="339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52817" y="4033251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Download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879" y="3629513"/>
            <a:ext cx="2297782" cy="2375541"/>
            <a:chOff x="79879" y="2874894"/>
            <a:chExt cx="2297782" cy="2375541"/>
          </a:xfrm>
        </p:grpSpPr>
        <p:sp>
          <p:nvSpPr>
            <p:cNvPr id="80" name="TextBox 79"/>
            <p:cNvSpPr txBox="1"/>
            <p:nvPr/>
          </p:nvSpPr>
          <p:spPr>
            <a:xfrm>
              <a:off x="115503" y="3311443"/>
              <a:ext cx="2262158" cy="19389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	HTML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	CSS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 	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Javascript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	SVG 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JPG  	JPEG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 	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Woff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9879" y="287489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Key: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96252" y="3311443"/>
              <a:ext cx="8303" cy="19389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845413" y="1163232"/>
            <a:ext cx="311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 dependency graph of </a:t>
            </a:r>
            <a:r>
              <a:rPr lang="en-US" sz="2400" i="1" dirty="0" smtClean="0"/>
              <a:t>apple.com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832899" y="2149156"/>
            <a:ext cx="224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Inter-object dependencies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847151" y="3135080"/>
            <a:ext cx="322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objects more important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e.g., CSS vs JS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45413" y="4526277"/>
            <a:ext cx="33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Objects of same type -- not equally important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e.g., J [1,2,3] vs J4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78"/>
    </mc:Choice>
    <mc:Fallback xmlns="">
      <p:transition spd="slow" advTm="5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1" animBg="1"/>
      <p:bldP spid="49" grpId="1" animBg="1"/>
      <p:bldP spid="51" grpId="0" animBg="1"/>
      <p:bldP spid="52" grpId="0" animBg="1"/>
      <p:bldP spid="53" grpId="0" animBg="1"/>
      <p:bldP spid="58" grpId="1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3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6" y="104590"/>
            <a:ext cx="11755324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Content prioritization </a:t>
            </a:r>
            <a:r>
              <a:rPr lang="en-US" dirty="0"/>
              <a:t>to </a:t>
            </a:r>
            <a:r>
              <a:rPr lang="en-US" dirty="0" smtClean="0"/>
              <a:t>improve web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70" y="2044345"/>
            <a:ext cx="7921002" cy="249336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>
                <a:ea typeface="Arial"/>
                <a:cs typeface="Arial"/>
                <a:sym typeface="Arial"/>
                <a:rtl val="0"/>
              </a:rPr>
              <a:t>Goal</a:t>
            </a:r>
            <a:r>
              <a:rPr lang="en-US" dirty="0">
                <a:ea typeface="Arial"/>
                <a:cs typeface="Arial"/>
                <a:sym typeface="Arial"/>
                <a:rtl val="0"/>
              </a:rPr>
              <a:t>: </a:t>
            </a:r>
            <a:r>
              <a:rPr lang="en-US" i="1" dirty="0" smtClean="0">
                <a:ea typeface="Arial"/>
                <a:cs typeface="Arial"/>
                <a:sym typeface="Arial"/>
                <a:rtl val="0"/>
              </a:rPr>
              <a:t>reduce </a:t>
            </a:r>
            <a:r>
              <a:rPr lang="en-US" i="1" dirty="0">
                <a:ea typeface="Arial"/>
                <a:cs typeface="Arial"/>
                <a:sym typeface="Arial"/>
                <a:rtl val="0"/>
              </a:rPr>
              <a:t>p</a:t>
            </a:r>
            <a:r>
              <a:rPr lang="en-US" i="1" dirty="0" smtClean="0">
                <a:ea typeface="Arial"/>
                <a:cs typeface="Arial"/>
                <a:sym typeface="Arial"/>
                <a:rtl val="0"/>
              </a:rPr>
              <a:t>age </a:t>
            </a:r>
            <a:r>
              <a:rPr lang="en-US" i="1" dirty="0">
                <a:ea typeface="Arial"/>
                <a:cs typeface="Arial"/>
                <a:sym typeface="Arial"/>
                <a:rtl val="0"/>
              </a:rPr>
              <a:t>l</a:t>
            </a:r>
            <a:r>
              <a:rPr lang="en-US" i="1" dirty="0" smtClean="0">
                <a:ea typeface="Arial"/>
                <a:cs typeface="Arial"/>
                <a:sym typeface="Arial"/>
                <a:rtl val="0"/>
              </a:rPr>
              <a:t>oad latency</a:t>
            </a:r>
            <a:endParaRPr lang="en-US" i="1" dirty="0">
              <a:ea typeface="Arial"/>
              <a:cs typeface="Arial"/>
              <a:sym typeface="Arial"/>
              <a:rtl val="0"/>
            </a:endParaRPr>
          </a:p>
          <a:p>
            <a:pPr marL="0" indent="0">
              <a:buNone/>
            </a:pPr>
            <a:r>
              <a:rPr lang="en-US" dirty="0" smtClean="0"/>
              <a:t>Key techniques: </a:t>
            </a:r>
            <a:r>
              <a:rPr lang="en-US" sz="2400" dirty="0" smtClean="0"/>
              <a:t>Multiplexing and prioritized object delivery (based on object </a:t>
            </a:r>
            <a:r>
              <a:rPr lang="en-US" sz="2400" i="1" dirty="0" smtClean="0"/>
              <a:t>Type)</a:t>
            </a:r>
          </a:p>
          <a:p>
            <a:pPr lvl="1"/>
            <a:r>
              <a:rPr lang="en-US" dirty="0" smtClean="0"/>
              <a:t>Avoids head-of-line blocking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Delivers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important objects quicker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7382613" y="3101754"/>
            <a:ext cx="4524788" cy="1352664"/>
            <a:chOff x="7299759" y="1815508"/>
            <a:chExt cx="4524788" cy="1352664"/>
          </a:xfrm>
        </p:grpSpPr>
        <p:pic>
          <p:nvPicPr>
            <p:cNvPr id="13" name="Picture 7" descr="C:\Users\Ashiwan\AppData\Local\Microsoft\Windows\Temporary Internet Files\Content.IE5\5AA3EGIQ\MC900434845[2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15629" y="1815508"/>
              <a:ext cx="1023188" cy="983332"/>
            </a:xfrm>
            <a:prstGeom prst="rect">
              <a:avLst/>
            </a:prstGeom>
            <a:noFill/>
          </p:spPr>
        </p:pic>
        <p:pic>
          <p:nvPicPr>
            <p:cNvPr id="14" name="Picture 2" descr="https://encrypted-tbn3.gstatic.com/images?q=tbn:ANd9GcQ5tAGWgXRmlHp2NPR-rkGl8VPzFf7VF8iVcRwpZUjxEuFGe6m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551" y="1928805"/>
              <a:ext cx="731012" cy="73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8220417" y="2079246"/>
              <a:ext cx="2140295" cy="85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8113390" y="2557159"/>
              <a:ext cx="2226189" cy="44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181033" y="2088329"/>
              <a:ext cx="2311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Single SPDY conn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9759" y="2690812"/>
              <a:ext cx="833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Client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80733" y="2798840"/>
              <a:ext cx="124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787939" y="4857155"/>
            <a:ext cx="956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SPDY: </a:t>
            </a:r>
            <a:r>
              <a:rPr lang="en-US" sz="2800" i="1" dirty="0" smtClean="0">
                <a:solidFill>
                  <a:srgbClr val="FF0000"/>
                </a:solidFill>
              </a:rPr>
              <a:t>delivery</a:t>
            </a:r>
            <a:r>
              <a:rPr lang="en-US" sz="2800" i="1" dirty="0" smtClean="0"/>
              <a:t> between client and server </a:t>
            </a:r>
          </a:p>
        </p:txBody>
      </p:sp>
      <p:pic>
        <p:nvPicPr>
          <p:cNvPr id="25" name="Picture 22" descr="http://images.clipartpanda.com/attention-clipart-attention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0" y="4743758"/>
            <a:ext cx="806927" cy="8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810" y="1340689"/>
            <a:ext cx="565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ea typeface="Arial"/>
                <a:cs typeface="Arial"/>
                <a:sym typeface="Arial"/>
                <a:rtl val="0"/>
              </a:rPr>
              <a:t>SPDY </a:t>
            </a:r>
            <a:r>
              <a:rPr lang="en-US" sz="3200" dirty="0">
                <a:ea typeface="Arial"/>
                <a:cs typeface="Arial"/>
                <a:sym typeface="Arial"/>
                <a:rtl val="0"/>
              </a:rPr>
              <a:t>protocol – </a:t>
            </a:r>
            <a:r>
              <a:rPr lang="en-US" sz="2400" i="1" dirty="0">
                <a:ea typeface="Arial"/>
                <a:cs typeface="Arial"/>
                <a:sym typeface="Arial"/>
                <a:rtl val="0"/>
              </a:rPr>
              <a:t>a key part of HTTP 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7939" y="5484618"/>
            <a:ext cx="941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Does not </a:t>
            </a:r>
            <a:r>
              <a:rPr lang="en-US" sz="2800" i="1" dirty="0">
                <a:solidFill>
                  <a:srgbClr val="FF0000"/>
                </a:solidFill>
              </a:rPr>
              <a:t>specify how content is organized in servers </a:t>
            </a:r>
            <a:r>
              <a:rPr lang="en-US" sz="2800" i="1" dirty="0" smtClean="0">
                <a:solidFill>
                  <a:srgbClr val="FF0000"/>
                </a:solidFill>
              </a:rPr>
              <a:t>and CDNs </a:t>
            </a:r>
            <a:r>
              <a:rPr lang="en-US" sz="2800" i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8" name="Picture 6" descr="http://images.clipartpanda.com/sort-clipart-canstock1535102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829" y="2133637"/>
            <a:ext cx="2067213" cy="17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7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2"/>
    </mc:Choice>
    <mc:Fallback xmlns="">
      <p:transition spd="slow" advTm="33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41" y="-4741"/>
            <a:ext cx="11448994" cy="1325563"/>
          </a:xfrm>
        </p:spPr>
        <p:txBody>
          <a:bodyPr/>
          <a:lstStyle/>
          <a:p>
            <a:r>
              <a:rPr lang="en-US" dirty="0" smtClean="0"/>
              <a:t>How is web content organized &amp; served today?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4735" y="1250910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 server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56488" y="3156162"/>
            <a:ext cx="1022102" cy="1166478"/>
            <a:chOff x="5635630" y="4513104"/>
            <a:chExt cx="1022102" cy="1166478"/>
          </a:xfrm>
        </p:grpSpPr>
        <p:pic>
          <p:nvPicPr>
            <p:cNvPr id="17" name="Picture 10" descr="http://images.clipartpanda.com/server-clipart-aTexkaAT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30" y="4513104"/>
              <a:ext cx="726212" cy="89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://images.clipartpanda.com/server-clipart-aTexkaAT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520" y="4650814"/>
              <a:ext cx="726212" cy="89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images.clipartpanda.com/server-clipart-aTexkaAT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226" y="4788524"/>
              <a:ext cx="726212" cy="89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>
            <a:stCxn id="1040" idx="3"/>
            <a:endCxn id="14" idx="1"/>
          </p:cNvCxnSpPr>
          <p:nvPr/>
        </p:nvCxnSpPr>
        <p:spPr>
          <a:xfrm>
            <a:off x="2675390" y="2599452"/>
            <a:ext cx="2364154" cy="1038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3"/>
            <a:endCxn id="1034" idx="0"/>
          </p:cNvCxnSpPr>
          <p:nvPr/>
        </p:nvCxnSpPr>
        <p:spPr>
          <a:xfrm>
            <a:off x="6324031" y="3637879"/>
            <a:ext cx="451893" cy="25765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6324031" y="3601691"/>
            <a:ext cx="2932457" cy="361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40" idx="3"/>
            <a:endCxn id="1036" idx="1"/>
          </p:cNvCxnSpPr>
          <p:nvPr/>
        </p:nvCxnSpPr>
        <p:spPr>
          <a:xfrm flipV="1">
            <a:off x="2675390" y="2214196"/>
            <a:ext cx="8094522" cy="385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  <a:endCxn id="1036" idx="1"/>
          </p:cNvCxnSpPr>
          <p:nvPr/>
        </p:nvCxnSpPr>
        <p:spPr>
          <a:xfrm flipV="1">
            <a:off x="9619594" y="2214196"/>
            <a:ext cx="1150318" cy="9419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www.clipartbest.com/cliparts/yTo/MyM/yToMyM5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12" y="1636404"/>
            <a:ext cx="962023" cy="11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008266" y="4360300"/>
            <a:ext cx="13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Parent CDN cluster</a:t>
            </a:r>
            <a:endParaRPr lang="en-US" b="1" dirty="0"/>
          </a:p>
        </p:txBody>
      </p:sp>
      <p:pic>
        <p:nvPicPr>
          <p:cNvPr id="1040" name="Picture 16" descr="Image result for web brows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" y="1564647"/>
            <a:ext cx="2282373" cy="20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131" y="3719219"/>
            <a:ext cx="246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 browser 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210771" y="173714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HTML1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867" y="22846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img1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21658" y="217200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7782" y="291942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img2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0708" y="2828317"/>
            <a:ext cx="9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HTML2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35553" y="2414785"/>
            <a:ext cx="9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JS1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53583" y="3089102"/>
            <a:ext cx="9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JS2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52" name="Group 1051"/>
          <p:cNvGrpSpPr/>
          <p:nvPr/>
        </p:nvGrpSpPr>
        <p:grpSpPr>
          <a:xfrm>
            <a:off x="4655281" y="2608543"/>
            <a:ext cx="3765931" cy="2323741"/>
            <a:chOff x="4085670" y="3825582"/>
            <a:chExt cx="3902169" cy="2682269"/>
          </a:xfrm>
        </p:grpSpPr>
        <p:grpSp>
          <p:nvGrpSpPr>
            <p:cNvPr id="6" name="Group 5"/>
            <p:cNvGrpSpPr/>
            <p:nvPr/>
          </p:nvGrpSpPr>
          <p:grpSpPr>
            <a:xfrm>
              <a:off x="5919924" y="5311146"/>
              <a:ext cx="1022102" cy="1166478"/>
              <a:chOff x="5635630" y="4513104"/>
              <a:chExt cx="1022102" cy="1166478"/>
            </a:xfrm>
          </p:grpSpPr>
          <p:pic>
            <p:nvPicPr>
              <p:cNvPr id="1034" name="Picture 10" descr="http://images.clipartpanda.com/server-clipart-aTexkaAT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5630" y="4513104"/>
                <a:ext cx="726212" cy="89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0" descr="http://images.clipartpanda.com/server-clipart-aTexkaAT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520" y="4650814"/>
                <a:ext cx="726212" cy="89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http://images.clipartpanda.com/server-clipart-aTexkaAT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0226" y="4788524"/>
                <a:ext cx="726212" cy="89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0" descr="http://images.clipartpanda.com/server-clipart-aTexkaAT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834" y="4197196"/>
              <a:ext cx="1330955" cy="163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707418" y="4996074"/>
              <a:ext cx="1280421" cy="74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baseline="30000" dirty="0" smtClean="0"/>
                <a:t>nd</a:t>
              </a:r>
              <a:r>
                <a:rPr lang="en-US" b="1" dirty="0" smtClean="0"/>
                <a:t> server</a:t>
              </a:r>
            </a:p>
            <a:p>
              <a:r>
                <a:rPr lang="en-US" b="1" dirty="0" smtClean="0"/>
                <a:t>(peer)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98847" y="5686968"/>
              <a:ext cx="1658355" cy="74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r>
                <a:rPr lang="en-US" b="1" baseline="30000" dirty="0" smtClean="0"/>
                <a:t>st</a:t>
              </a:r>
              <a:r>
                <a:rPr lang="en-US" b="1" dirty="0" smtClean="0"/>
                <a:t> server</a:t>
              </a:r>
            </a:p>
            <a:p>
              <a:r>
                <a:rPr lang="en-US" b="1" dirty="0" smtClean="0"/>
                <a:t>(edge)</a:t>
              </a:r>
              <a:endParaRPr lang="en-US" b="1" dirty="0"/>
            </a:p>
          </p:txBody>
        </p:sp>
        <p:sp>
          <p:nvSpPr>
            <p:cNvPr id="1038" name="TextBox 1037"/>
            <p:cNvSpPr txBox="1"/>
            <p:nvPr/>
          </p:nvSpPr>
          <p:spPr>
            <a:xfrm>
              <a:off x="4475969" y="3847405"/>
              <a:ext cx="1041178" cy="42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Memory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61122" y="4485499"/>
              <a:ext cx="609917" cy="42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Disk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46" name="Rounded Rectangle 1045"/>
            <p:cNvSpPr/>
            <p:nvPr/>
          </p:nvSpPr>
          <p:spPr>
            <a:xfrm>
              <a:off x="4085670" y="3825582"/>
              <a:ext cx="3668509" cy="268226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3" name="Rectangle 1052"/>
          <p:cNvSpPr/>
          <p:nvPr/>
        </p:nvSpPr>
        <p:spPr>
          <a:xfrm>
            <a:off x="6733541" y="2681259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CDN </a:t>
            </a:r>
            <a:r>
              <a:rPr lang="en-US" b="1" dirty="0"/>
              <a:t>cluster</a:t>
            </a:r>
            <a:endParaRPr lang="en-US" dirty="0"/>
          </a:p>
        </p:txBody>
      </p:sp>
      <p:sp>
        <p:nvSpPr>
          <p:cNvPr id="1056" name="TextBox 1055"/>
          <p:cNvSpPr txBox="1"/>
          <p:nvPr/>
        </p:nvSpPr>
        <p:spPr>
          <a:xfrm>
            <a:off x="5378062" y="5070559"/>
            <a:ext cx="22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 is tiered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814336" y="2090069"/>
            <a:ext cx="87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HTML1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09717" y="373028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JS2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49670" y="3356146"/>
            <a:ext cx="654820" cy="627101"/>
            <a:chOff x="4533934" y="4559950"/>
            <a:chExt cx="654820" cy="627101"/>
          </a:xfrm>
        </p:grpSpPr>
        <p:sp>
          <p:nvSpPr>
            <p:cNvPr id="46" name="TextBox 45"/>
            <p:cNvSpPr txBox="1"/>
            <p:nvPr/>
          </p:nvSpPr>
          <p:spPr>
            <a:xfrm>
              <a:off x="4534408" y="455995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img1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33934" y="4817719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img2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46144" y="940655"/>
            <a:ext cx="5731550" cy="1217158"/>
            <a:chOff x="3334023" y="913125"/>
            <a:chExt cx="4903714" cy="1217158"/>
          </a:xfrm>
        </p:grpSpPr>
        <p:sp>
          <p:nvSpPr>
            <p:cNvPr id="40" name="TextBox 39"/>
            <p:cNvSpPr txBox="1"/>
            <p:nvPr/>
          </p:nvSpPr>
          <p:spPr>
            <a:xfrm>
              <a:off x="3334023" y="1299286"/>
              <a:ext cx="4350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the most important objects served from the fastest CDN tier?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716" y="913125"/>
              <a:ext cx="989021" cy="1168655"/>
            </a:xfrm>
            <a:prstGeom prst="rect">
              <a:avLst/>
            </a:prstGeom>
            <a:effectLst>
              <a:glow rad="127000">
                <a:srgbClr val="FF0000"/>
              </a:glow>
            </a:effec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19361" y="341702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JS1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8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" y="4088551"/>
            <a:ext cx="1072142" cy="11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981912" y="4119945"/>
            <a:ext cx="360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CDNs often have limited information on page structure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70039" y="5688348"/>
            <a:ext cx="848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prioritized delivery </a:t>
            </a:r>
            <a:r>
              <a:rPr lang="en-US" sz="2800" i="1" dirty="0">
                <a:solidFill>
                  <a:srgbClr val="FF0000"/>
                </a:solidFill>
              </a:rPr>
              <a:t>+ priority-based caching at CDNs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73098" y="6122503"/>
            <a:ext cx="1167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SPDY</a:t>
            </a:r>
            <a:endParaRPr lang="en-US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25128" y="6071594"/>
            <a:ext cx="318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Our Framework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8832" y="5279024"/>
            <a:ext cx="423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More popular objects at edge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6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6"/>
    </mc:Choice>
    <mc:Fallback xmlns="">
      <p:transition spd="slow" advTm="56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1053" grpId="0"/>
      <p:bldP spid="1056" grpId="0"/>
      <p:bldP spid="106" grpId="0"/>
      <p:bldP spid="43" grpId="0"/>
      <p:bldP spid="52" grpId="0"/>
      <p:bldP spid="59" grpId="0"/>
      <p:bldP spid="51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cdn.xl.thumbs.canstockphoto.com/canstock32226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5395"/>
          <a:stretch/>
        </p:blipFill>
        <p:spPr bwMode="auto">
          <a:xfrm>
            <a:off x="9379858" y="2234471"/>
            <a:ext cx="2507344" cy="21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previews.123rf.com/images/kchung/kchung1401/kchung140100431/25024788-3d-person-watching-a-word-result-with-a-magnifying-g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9" y="4543593"/>
            <a:ext cx="1995319" cy="19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693" y="206462"/>
            <a:ext cx="5447099" cy="974789"/>
          </a:xfrm>
        </p:spPr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3512" y="1347528"/>
            <a:ext cx="920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i="1" dirty="0">
                <a:solidFill>
                  <a:srgbClr val="FF0000"/>
                </a:solidFill>
              </a:rPr>
              <a:t>Highlight opportunity to </a:t>
            </a:r>
            <a:r>
              <a:rPr lang="en-US" sz="3200" i="1" dirty="0" smtClean="0">
                <a:solidFill>
                  <a:srgbClr val="FF0000"/>
                </a:solidFill>
              </a:rPr>
              <a:t>lower web-page latency</a:t>
            </a:r>
          </a:p>
          <a:p>
            <a:r>
              <a:rPr lang="en-US" sz="2800" dirty="0" smtClean="0"/>
              <a:t>Key idea: map latency-critical objects to faster CDN tiers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39" y="2697553"/>
            <a:ext cx="930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Investigate a spectrum of prioritization schemes </a:t>
            </a:r>
            <a:endParaRPr lang="en-US" sz="32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Tradeoff: complexity of scheme vs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regimes when more page-awareness is helpful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3511" y="4543593"/>
            <a:ext cx="100809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Extensive evaluation </a:t>
            </a:r>
            <a:r>
              <a:rPr lang="en-US" sz="3200" i="1" dirty="0" smtClean="0">
                <a:solidFill>
                  <a:srgbClr val="FF0000"/>
                </a:solidFill>
              </a:rPr>
              <a:t>study: </a:t>
            </a:r>
            <a:r>
              <a:rPr lang="en-US" sz="2400" i="1" dirty="0" smtClean="0">
                <a:solidFill>
                  <a:srgbClr val="FF0000"/>
                </a:solidFill>
              </a:rPr>
              <a:t>100 real-world pages (Alexa Top pages)</a:t>
            </a:r>
            <a:endParaRPr lang="en-US" sz="3200" i="1" dirty="0">
              <a:solidFill>
                <a:srgbClr val="FF000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&gt;</a:t>
            </a:r>
            <a:r>
              <a:rPr lang="en-US" sz="2800" i="1" dirty="0">
                <a:solidFill>
                  <a:srgbClr val="FF0000"/>
                </a:solidFill>
              </a:rPr>
              <a:t>100 </a:t>
            </a:r>
            <a:r>
              <a:rPr lang="en-US" sz="2800" i="1" dirty="0" err="1">
                <a:solidFill>
                  <a:srgbClr val="FF0000"/>
                </a:solidFill>
              </a:rPr>
              <a:t>ms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reduction in </a:t>
            </a:r>
            <a:r>
              <a:rPr lang="en-US" sz="2800" dirty="0"/>
              <a:t>median </a:t>
            </a:r>
            <a:r>
              <a:rPr lang="en-US" sz="2800" dirty="0" smtClean="0"/>
              <a:t>latency for </a:t>
            </a:r>
            <a:r>
              <a:rPr lang="en-US" sz="2800" i="1" dirty="0">
                <a:solidFill>
                  <a:srgbClr val="FF0000"/>
                </a:solidFill>
              </a:rPr>
              <a:t>35%</a:t>
            </a:r>
            <a:r>
              <a:rPr lang="en-US" sz="2800" i="1" dirty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pages  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Decrease </a:t>
            </a:r>
            <a:r>
              <a:rPr lang="en-US" sz="2800" dirty="0" smtClean="0"/>
              <a:t>miss </a:t>
            </a:r>
            <a:r>
              <a:rPr lang="en-US" sz="2800" dirty="0"/>
              <a:t>rate of critical </a:t>
            </a:r>
            <a:r>
              <a:rPr lang="en-US" sz="2800" dirty="0" smtClean="0"/>
              <a:t>objects by </a:t>
            </a:r>
            <a:r>
              <a:rPr lang="en-US" sz="2800" i="1" dirty="0" smtClean="0">
                <a:solidFill>
                  <a:srgbClr val="FF0000"/>
                </a:solidFill>
              </a:rPr>
              <a:t>61%</a:t>
            </a:r>
            <a:r>
              <a:rPr lang="en-US" sz="2800" dirty="0" smtClean="0"/>
              <a:t>, with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&lt; 0.5% </a:t>
            </a:r>
            <a:r>
              <a:rPr lang="en-US" sz="2800" dirty="0" smtClean="0"/>
              <a:t>↑ in </a:t>
            </a:r>
            <a:r>
              <a:rPr lang="en-US" sz="2800" dirty="0"/>
              <a:t>overall miss rate</a:t>
            </a:r>
          </a:p>
        </p:txBody>
      </p:sp>
      <p:pic>
        <p:nvPicPr>
          <p:cNvPr id="10" name="Picture 6" descr="https://encrypted-tbn3.gstatic.com/images?q=tbn:ANd9GcSoBZDzvyXNGKwYqIT5DDI348R0LC5LdmDLnTz2SitSCiKLAP9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7" y="1225666"/>
            <a:ext cx="1509321" cy="13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6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9"/>
    </mc:Choice>
    <mc:Fallback xmlns="">
      <p:transition spd="slow" advTm="39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46" y="268317"/>
            <a:ext cx="10728197" cy="1098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 how pages are served from CDN today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162" y="6098663"/>
            <a:ext cx="642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observations from our study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483336" y="1277906"/>
            <a:ext cx="3607551" cy="1873362"/>
            <a:chOff x="8391090" y="878754"/>
            <a:chExt cx="3607551" cy="1873362"/>
          </a:xfrm>
        </p:grpSpPr>
        <p:grpSp>
          <p:nvGrpSpPr>
            <p:cNvPr id="6" name="Group 5"/>
            <p:cNvGrpSpPr/>
            <p:nvPr/>
          </p:nvGrpSpPr>
          <p:grpSpPr>
            <a:xfrm>
              <a:off x="8391090" y="878754"/>
              <a:ext cx="3287104" cy="1383787"/>
              <a:chOff x="8301928" y="1807920"/>
              <a:chExt cx="3217053" cy="1254731"/>
            </a:xfrm>
          </p:grpSpPr>
          <p:pic>
            <p:nvPicPr>
              <p:cNvPr id="7" name="Picture 4" descr="http://images.clipartlogo.com/files/images/71/7113/bbc-news_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7288" y="1870537"/>
                <a:ext cx="612141" cy="526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ttp://pmcdeadline2.files.wordpress.com/2012/09/new-york-times-logo__12081422350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1316" y="1873383"/>
                <a:ext cx="639874" cy="499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http://www.brandsoftheworld.com/sites/default/files/styles/logo-thumbnail/public/0017/0282/brand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1928" y="1870537"/>
                <a:ext cx="526974" cy="526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0" descr="http://kindredspiritmommy.com/wp-content/uploads/2010/05/Targetlog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5724" y="1807920"/>
                <a:ext cx="487589" cy="598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http://www.weather.com/apple-touch-icon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77847" y="1847875"/>
                <a:ext cx="541134" cy="541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4" descr="http://images.lifeisgood.com/cms/10609/boston-globe-logo1.390x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4748" y="2519640"/>
                <a:ext cx="551703" cy="471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6" descr="http://nodeassets.nbcnews.com/images/og-nbcnews200x200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5882" y="2447699"/>
                <a:ext cx="614952" cy="61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8" descr="http://www.dinamani.com/skins/dn/gfx/filmstrip/defaultPreview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7805" y="2470130"/>
                <a:ext cx="896892" cy="553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29519" y="2519639"/>
                <a:ext cx="465202" cy="483233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9696408" y="2228896"/>
              <a:ext cx="2302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a</a:t>
              </a:r>
              <a:r>
                <a:rPr lang="en-US" sz="28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nd many more…</a:t>
              </a:r>
              <a:endParaRPr lang="en-US" sz="28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2646" y="1321971"/>
            <a:ext cx="73891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Study 100 real-world pages </a:t>
            </a:r>
            <a:r>
              <a:rPr lang="en-US" sz="2800" dirty="0"/>
              <a:t>across all </a:t>
            </a:r>
            <a:r>
              <a:rPr lang="en-US" sz="2800" dirty="0" smtClean="0"/>
              <a:t>popularity </a:t>
            </a:r>
          </a:p>
          <a:p>
            <a:pPr lvl="1"/>
            <a:r>
              <a:rPr lang="en-US" sz="2400" dirty="0"/>
              <a:t>Alexa Top </a:t>
            </a:r>
            <a:r>
              <a:rPr lang="en-US" sz="2400" dirty="0" smtClean="0"/>
              <a:t>Pages - 1K, 1K - 10K, Beyond Top 10K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170" y="3309828"/>
            <a:ext cx="67045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Track download path of each object </a:t>
            </a:r>
            <a:r>
              <a:rPr lang="en-US" sz="2800" dirty="0" smtClean="0"/>
              <a:t>at CDN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Add debugging pragmas </a:t>
            </a:r>
            <a:r>
              <a:rPr lang="en-US" sz="2400" dirty="0"/>
              <a:t>to </a:t>
            </a:r>
            <a:r>
              <a:rPr lang="en-US" sz="2400" dirty="0" smtClean="0"/>
              <a:t>request </a:t>
            </a:r>
            <a:r>
              <a:rPr lang="en-US" sz="2400" dirty="0"/>
              <a:t>header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response </a:t>
            </a:r>
            <a:r>
              <a:rPr lang="en-US" sz="2400" dirty="0"/>
              <a:t>header </a:t>
            </a:r>
            <a:r>
              <a:rPr lang="en-US" sz="2400" dirty="0" smtClean="0"/>
              <a:t>contains following: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hit/miss information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hit-tier: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server – mem/disk,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server, more than 2 servers or origin</a:t>
            </a:r>
          </a:p>
        </p:txBody>
      </p:sp>
      <p:pic>
        <p:nvPicPr>
          <p:cNvPr id="2050" name="Picture 2" descr="https://encrypted-tbn3.gstatic.com/images?q=tbn:ANd9GcQ5tAGWgXRmlHp2NPR-rkGl8VPzFf7VF8iVcRwpZUjxEuFGe6m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6" y="4223031"/>
            <a:ext cx="593989" cy="5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2646" y="4765396"/>
            <a:ext cx="94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Browser</a:t>
            </a:r>
            <a:endParaRPr lang="en-US" dirty="0"/>
          </a:p>
        </p:txBody>
      </p:sp>
      <p:pic>
        <p:nvPicPr>
          <p:cNvPr id="34" name="Picture 10" descr="http://images.clipartpanda.com/server-clipart-aTexkaAT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18" y="4441711"/>
            <a:ext cx="557312" cy="6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images.clipartpanda.com/server-clipart-aTexkaAT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55" y="4138908"/>
            <a:ext cx="1021407" cy="11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803261" y="5263445"/>
            <a:ext cx="151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Edge server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769474" y="3870040"/>
            <a:ext cx="2669028" cy="17627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55701" y="556864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CDN cluster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5047" y="3741372"/>
            <a:ext cx="1949372" cy="652736"/>
            <a:chOff x="915047" y="3182580"/>
            <a:chExt cx="1949372" cy="652736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928619" y="3826335"/>
              <a:ext cx="1929008" cy="89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15047" y="3182580"/>
              <a:ext cx="1949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</a:t>
              </a:r>
              <a:r>
                <a:rPr lang="en-US" dirty="0" err="1" smtClean="0"/>
                <a:t>req</a:t>
              </a:r>
              <a:r>
                <a:rPr lang="en-US" dirty="0" smtClean="0"/>
                <a:t> header +</a:t>
              </a:r>
            </a:p>
            <a:p>
              <a:r>
                <a:rPr lang="en-US" dirty="0" smtClean="0"/>
                <a:t>X-cache pragma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3153" y="4743178"/>
            <a:ext cx="2164847" cy="646331"/>
            <a:chOff x="853153" y="4184386"/>
            <a:chExt cx="2164847" cy="646331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853153" y="4193576"/>
              <a:ext cx="19936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068628" y="4184386"/>
              <a:ext cx="1949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</a:t>
              </a:r>
              <a:r>
                <a:rPr lang="en-US" dirty="0" err="1" smtClean="0"/>
                <a:t>resp</a:t>
              </a:r>
              <a:r>
                <a:rPr lang="en-US" dirty="0" smtClean="0"/>
                <a:t> +</a:t>
              </a:r>
            </a:p>
            <a:p>
              <a:r>
                <a:rPr lang="en-US" dirty="0" smtClean="0"/>
                <a:t>X-cache headers</a:t>
              </a:r>
              <a:endParaRPr lang="en-US" dirty="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78" y="5926767"/>
            <a:ext cx="506187" cy="743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71170" y="5584829"/>
            <a:ext cx="662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Also capture: </a:t>
            </a:r>
            <a:r>
              <a:rPr lang="en-US" sz="2400" dirty="0"/>
              <a:t>latency, size, waterfall diagram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2" y="2429290"/>
            <a:ext cx="497553" cy="693858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937430" y="2540304"/>
            <a:ext cx="6491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Leverage debugging pragmas used by CDNs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5"/>
    </mc:Choice>
    <mc:Fallback xmlns="">
      <p:transition spd="slow" advTm="4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8" grpId="0"/>
      <p:bldP spid="31" grpId="0" animBg="1"/>
      <p:bldP spid="35" grpId="0"/>
      <p:bldP spid="2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68823"/>
              </p:ext>
            </p:extLst>
          </p:nvPr>
        </p:nvGraphicFramePr>
        <p:xfrm>
          <a:off x="5438" y="1185309"/>
          <a:ext cx="6821898" cy="469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052" y="225297"/>
            <a:ext cx="9167947" cy="1251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 1: Objects in the same page are served from different CDN tiers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7A4-8D6B-48FF-8F66-F715CAA63D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" y="225297"/>
            <a:ext cx="897650" cy="125180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740194" y="3798903"/>
            <a:ext cx="4277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Objects come from different tiers for many pages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538808" y="3014069"/>
            <a:ext cx="402772" cy="349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38808" y="2644737"/>
            <a:ext cx="402772" cy="34956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38808" y="2117306"/>
            <a:ext cx="402772" cy="527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42922" y="2984348"/>
            <a:ext cx="397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Beyond 2nd CDN server/origin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42921" y="2596734"/>
            <a:ext cx="209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CDN server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048364" y="2099360"/>
            <a:ext cx="268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CDN server - disk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>
            <a:off x="7740194" y="1554919"/>
            <a:ext cx="0" cy="5623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42921" y="1565057"/>
            <a:ext cx="32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CDN server - memory</a:t>
            </a:r>
            <a:endParaRPr lang="en-US" sz="2400" dirty="0"/>
          </a:p>
        </p:txBody>
      </p:sp>
      <p:pic>
        <p:nvPicPr>
          <p:cNvPr id="22" name="Picture 8" descr="http://sr.photos2.fotosearch.com/bthumb/CSP/CSP836/k83642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36" y="3510755"/>
            <a:ext cx="976124" cy="12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33219" y="5035201"/>
            <a:ext cx="5358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Stale </a:t>
            </a:r>
            <a:r>
              <a:rPr lang="en-US" sz="2400" dirty="0" smtClean="0"/>
              <a:t>misses : object in cache, but its TTL is expired </a:t>
            </a:r>
            <a:r>
              <a:rPr lang="en-US" sz="2000" dirty="0" smtClean="0"/>
              <a:t>(staleness info from pragma headers)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50%</a:t>
            </a:r>
            <a:r>
              <a:rPr lang="en-US" sz="2400" dirty="0" smtClean="0"/>
              <a:t> of pages </a:t>
            </a:r>
            <a:r>
              <a:rPr lang="en-US" sz="2400" dirty="0" smtClean="0">
                <a:solidFill>
                  <a:srgbClr val="FF0000"/>
                </a:solidFill>
              </a:rPr>
              <a:t>&gt;29%</a:t>
            </a:r>
            <a:r>
              <a:rPr lang="en-US" sz="2400" dirty="0" smtClean="0"/>
              <a:t> of misses were stale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4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0"/>
    </mc:Choice>
    <mc:Fallback xmlns="">
      <p:transition spd="slow" advTm="5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8|5.9|5.1|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5.1|14.8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3.2|17|7.1|6.9|13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6.4|2.2|3.6|4.7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.4|5.9|2.8|5.6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5.9|12.7|20.6|1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0.7|5.8|9.6|7.7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3.9|3.4|14.9|14.8|1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8.9|5.8|10.9|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3.4|9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|2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5|4.4|8.9|2.4|3.2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7|23|2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7|23|2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1|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1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4|9.6|1.8|2.4|3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9.2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9|10.1|5.2|4.2|5.1|5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.6|2.7|6.7|3.2|1.5|3.3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7.8|4.9|5|6.4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10149</TotalTime>
  <Words>2085</Words>
  <Application>Microsoft Office PowerPoint</Application>
  <PresentationFormat>Grand écran</PresentationFormat>
  <Paragraphs>438</Paragraphs>
  <Slides>27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Wingdings</vt:lpstr>
      <vt:lpstr>Office Theme</vt:lpstr>
      <vt:lpstr>Reducing Latency Through Page-aware Management of Web Objects by Content Delivery Networks </vt:lpstr>
      <vt:lpstr>Latency is critical for web applications</vt:lpstr>
      <vt:lpstr>Modern Web Pages</vt:lpstr>
      <vt:lpstr>Objects in a page have different importance for page latency</vt:lpstr>
      <vt:lpstr>Content prioritization to improve web latency</vt:lpstr>
      <vt:lpstr>How is web content organized &amp; served today?</vt:lpstr>
      <vt:lpstr>Our contributions</vt:lpstr>
      <vt:lpstr>Understand how pages are served from CDN today</vt:lpstr>
      <vt:lpstr>Observation 1: Objects in the same page are served from different CDN tiers</vt:lpstr>
      <vt:lpstr>Observation 2: CDN tiers have very different latencies</vt:lpstr>
      <vt:lpstr>Observation 3: Delays in few objects can disproportionately impact page latency </vt:lpstr>
      <vt:lpstr>Explore a family of priority-based placement schemes</vt:lpstr>
      <vt:lpstr>Family of proactive refresh strategies</vt:lpstr>
      <vt:lpstr>Caching policy at CDNs</vt:lpstr>
      <vt:lpstr>Evaluating priority-based caching in CDNs</vt:lpstr>
      <vt:lpstr>Experimental Setup &amp; Challenges</vt:lpstr>
      <vt:lpstr>Evaluation methodology</vt:lpstr>
      <vt:lpstr>Is prioritization at CDNs beneficial ?</vt:lpstr>
      <vt:lpstr>Benefits of Prioritization (100 Alexa pages)</vt:lpstr>
      <vt:lpstr>Can page-aware placement schemes give more benefits?</vt:lpstr>
      <vt:lpstr>When does prioritization beyond Type help?</vt:lpstr>
      <vt:lpstr>Can page-aware proactive refresh strategies give more benefits ? </vt:lpstr>
      <vt:lpstr>When does proactive refreshing beyond HCJ help? </vt:lpstr>
      <vt:lpstr>Cost of priority-based caching in CDN</vt:lpstr>
      <vt:lpstr>Related work in lowering web-latency</vt:lpstr>
      <vt:lpstr>Conclusions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Latency is critical for web applications</dc:title>
  <dc:creator>Microsoft account</dc:creator>
  <cp:lastModifiedBy>Admin Local</cp:lastModifiedBy>
  <cp:revision>503</cp:revision>
  <dcterms:created xsi:type="dcterms:W3CDTF">2016-06-04T14:44:49Z</dcterms:created>
  <dcterms:modified xsi:type="dcterms:W3CDTF">2016-06-16T06:47:42Z</dcterms:modified>
</cp:coreProperties>
</file>